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CC9"/>
    <a:srgbClr val="323343"/>
    <a:srgbClr val="D5A081"/>
    <a:srgbClr val="D7BFB3"/>
    <a:srgbClr val="4D7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8" y="10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138543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138543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7138543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7138543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71385433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71385433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71385433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71385433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71385433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71385433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71385433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71385433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E3AF103D-649D-D720-AEC0-100A7614E4A4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6057008" cy="20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buSzPts val="1100"/>
            </a:pPr>
            <a:r>
              <a:rPr lang="da" sz="3600" dirty="0">
                <a:solidFill>
                  <a:schemeClr val="bg1"/>
                </a:solidFill>
                <a:latin typeface="Quicksand Medium" pitchFamily="2" charset="0"/>
              </a:rPr>
              <a:t>Økonomisk grundforløb med aktiehandel og investering</a:t>
            </a:r>
            <a:endParaRPr sz="3600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7138" y="2505805"/>
            <a:ext cx="3859240" cy="13296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l"/>
            <a:r>
              <a:rPr lang="da" sz="1800" dirty="0">
                <a:solidFill>
                  <a:schemeClr val="bg1"/>
                </a:solidFill>
                <a:latin typeface="Quicksand Medium" pitchFamily="2" charset="0"/>
              </a:rPr>
              <a:t>Introduktion til</a:t>
            </a:r>
          </a:p>
          <a:p>
            <a:pPr algn="l"/>
            <a:r>
              <a:rPr lang="da" sz="1800" dirty="0">
                <a:solidFill>
                  <a:schemeClr val="bg1"/>
                </a:solidFill>
                <a:latin typeface="Quicksand Medium" pitchFamily="2" charset="0"/>
              </a:rPr>
              <a:t>investering</a:t>
            </a:r>
            <a:endParaRPr sz="1800" dirty="0">
              <a:solidFill>
                <a:schemeClr val="bg1"/>
              </a:solidFill>
              <a:latin typeface="Quicksand Medium" pitchFamily="2" charset="0"/>
            </a:endParaRPr>
          </a:p>
          <a:p>
            <a:pPr algn="l"/>
            <a:r>
              <a:rPr lang="da" sz="1800" i="1" dirty="0">
                <a:solidFill>
                  <a:schemeClr val="bg1"/>
                </a:solidFill>
                <a:latin typeface="Quicksand Medium" pitchFamily="2" charset="0"/>
              </a:rPr>
              <a:t>Modul 3</a:t>
            </a:r>
            <a:endParaRPr sz="1800" i="1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1D4DFAC-91AF-DB88-3F26-9306B000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8" b="14069"/>
          <a:stretch/>
        </p:blipFill>
        <p:spPr>
          <a:xfrm>
            <a:off x="3607373" y="1506553"/>
            <a:ext cx="5543662" cy="3639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98BBD5-5CC8-447C-17C9-0D138868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55" y="4588749"/>
            <a:ext cx="15621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546624"/>
            <a:ext cx="4711404" cy="1012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b="1" dirty="0">
                <a:solidFill>
                  <a:srgbClr val="57DCC9"/>
                </a:solidFill>
                <a:latin typeface="Quicksand Medium" pitchFamily="2" charset="0"/>
              </a:rPr>
              <a:t>Drøftelse i gruppe/klasse: Aktieportefølje, risikoprofil, etik</a:t>
            </a:r>
            <a:endParaRPr sz="2400"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457184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Diskuter forskelle og ligheder mellem Anders og Andersines aktieporteføljer, risikoprofiler og etiske overvejelser samt påvirkning  heraf på deres mulige succes.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Hvad er forskellene og lighederne mellem Anders og Andersines aktieporteføljer, risikoprofiler og etiske overvejelser?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Hvordan vil forskellene påvirke deres succes med investeringer i aktier?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Quicksand Medium" pitchFamily="2" charset="0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100" y="1287641"/>
            <a:ext cx="3999900" cy="3855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2D01243-E9D9-56E8-0173-574542B9FE5C}"/>
              </a:ext>
            </a:extLst>
          </p:cNvPr>
          <p:cNvSpPr/>
          <p:nvPr/>
        </p:nvSpPr>
        <p:spPr>
          <a:xfrm>
            <a:off x="5144100" y="-85344"/>
            <a:ext cx="3999900" cy="1542528"/>
          </a:xfrm>
          <a:prstGeom prst="rect">
            <a:avLst/>
          </a:prstGeom>
          <a:solidFill>
            <a:srgbClr val="4D7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Quicksand Medium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900" y="1552997"/>
            <a:ext cx="4356101" cy="233320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15899" y="574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57DCC9"/>
                </a:solidFill>
                <a:latin typeface="Quicksand Medium" pitchFamily="2" charset="0"/>
              </a:rPr>
              <a:t> Hvad har vi lært om investering?</a:t>
            </a:r>
            <a:endParaRPr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I modul 2 lærte vi om Anders og Andersines </a:t>
            </a:r>
            <a:r>
              <a:rPr lang="da" b="1" dirty="0">
                <a:latin typeface="Quicksand Medium" pitchFamily="2" charset="0"/>
              </a:rPr>
              <a:t>investeringsbeslutninger</a:t>
            </a:r>
            <a:r>
              <a:rPr lang="da" dirty="0">
                <a:latin typeface="Quicksand Medium" pitchFamily="2" charset="0"/>
              </a:rPr>
              <a:t>. Hvad var nogle af de vigtigste punkter, vi diskuterede?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Markedsøkonomi og investering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Privatøkonomi og investering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Investeringsbegreber (ex. risiko &amp; etik mm.)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b="1" dirty="0">
                <a:latin typeface="Quicksand Medium" pitchFamily="2" charset="0"/>
              </a:rPr>
              <a:t>I dag</a:t>
            </a:r>
            <a:r>
              <a:rPr lang="da" dirty="0">
                <a:latin typeface="Quicksand Medium" pitchFamily="2" charset="0"/>
              </a:rPr>
              <a:t> skal vi dykke dybere ned i koncepterne af investering og risikostyring.</a:t>
            </a:r>
            <a:endParaRPr dirty="0">
              <a:latin typeface="Quicksand Medium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37100" y="604990"/>
            <a:ext cx="43700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rgbClr val="57DCC9"/>
                </a:solidFill>
                <a:latin typeface="Quicksand Medium" pitchFamily="2" charset="0"/>
              </a:rPr>
              <a:t>Præsentationer: 2a og 2b “Aktieportefølje”</a:t>
            </a:r>
            <a:endParaRPr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37100" y="146919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Quicksand Medium" pitchFamily="2" charset="0"/>
              </a:rPr>
              <a:t>Lad os igangsætte præsentationerne af  case-opgaverne 2a og 2b.</a:t>
            </a:r>
            <a:endParaRPr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>
                <a:latin typeface="Quicksand Medium" pitchFamily="2" charset="0"/>
              </a:rPr>
              <a:t>Vi vil efterfølgende diskutere: </a:t>
            </a:r>
            <a:endParaRPr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>
                <a:latin typeface="Quicksand Medium" pitchFamily="2" charset="0"/>
              </a:rPr>
              <a:t>Forskellene i Anders og Andersines investeringsvalg, risikoprofiler, og etiske overvejelser. </a:t>
            </a:r>
            <a:br>
              <a:rPr lang="da">
                <a:latin typeface="Quicksand Medium" pitchFamily="2" charset="0"/>
              </a:rPr>
            </a:br>
            <a:endParaRPr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>
                <a:latin typeface="Quicksand Medium" pitchFamily="2" charset="0"/>
              </a:rPr>
              <a:t>Hvad bemærker I ved deres forskellige strategier?</a:t>
            </a:r>
            <a:endParaRPr>
              <a:latin typeface="Quicksand Medium" pitchFamily="2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D791591-D2EF-5548-8EF9-8D3A3C412499}"/>
              </a:ext>
            </a:extLst>
          </p:cNvPr>
          <p:cNvSpPr/>
          <p:nvPr/>
        </p:nvSpPr>
        <p:spPr>
          <a:xfrm>
            <a:off x="5144100" y="0"/>
            <a:ext cx="3999900" cy="1457184"/>
          </a:xfrm>
          <a:prstGeom prst="rect">
            <a:avLst/>
          </a:prstGeom>
          <a:solidFill>
            <a:srgbClr val="D7B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Quicksand Medium" pitchFamily="2" charset="0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100" y="1177690"/>
            <a:ext cx="3999900" cy="3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1A8A88-0CBB-6983-9B34-03E55023F31D}"/>
              </a:ext>
            </a:extLst>
          </p:cNvPr>
          <p:cNvSpPr/>
          <p:nvPr/>
        </p:nvSpPr>
        <p:spPr>
          <a:xfrm>
            <a:off x="5144100" y="-39890"/>
            <a:ext cx="3999900" cy="5183389"/>
          </a:xfrm>
          <a:prstGeom prst="rect">
            <a:avLst/>
          </a:prstGeom>
          <a:solidFill>
            <a:srgbClr val="D5A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Quicksand Medium" pitchFamily="2" charset="0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139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57DCC9"/>
                </a:solidFill>
                <a:latin typeface="Quicksand Medium" pitchFamily="2" charset="0"/>
              </a:rPr>
              <a:t>Din risikoprofil og etiske investeringskompas</a:t>
            </a:r>
            <a:endParaRPr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45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dirty="0">
                <a:latin typeface="Quicksand Medium" pitchFamily="2" charset="0"/>
              </a:rPr>
              <a:t>Nu er det din tur. Lav din egen risikoprofil og etiske investeringskompas. </a:t>
            </a:r>
            <a:br>
              <a:rPr lang="da" dirty="0">
                <a:latin typeface="Quicksand Medium" pitchFamily="2" charset="0"/>
              </a:rPr>
            </a:br>
            <a:r>
              <a:rPr lang="da" dirty="0">
                <a:latin typeface="Quicksand Medium" pitchFamily="2" charset="0"/>
              </a:rPr>
              <a:t>Tænk over, hvordan din risikoprofil og etiske overvejelser vil påvirke dine investeringsbeslutninger.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Hvordan vil din risikoprofil og etiske kompas påvirke dine investeringsbeslutninger?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Quicksand Medium" pitchFamily="2" charset="0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100" y="685920"/>
            <a:ext cx="3999900" cy="376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57DCC9"/>
                </a:solidFill>
                <a:latin typeface="Quicksand Medium" pitchFamily="2" charset="0"/>
              </a:rPr>
              <a:t>Lad Aktiedysten begynde!</a:t>
            </a:r>
            <a:endParaRPr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Quicksand Medium" pitchFamily="2" charset="0"/>
              </a:rPr>
              <a:t>Instruktioner til spillet: </a:t>
            </a:r>
            <a:endParaRPr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>
                <a:latin typeface="Quicksand Medium" pitchFamily="2" charset="0"/>
              </a:rPr>
              <a:t>I Aktiedysten konkurrerer og dyster vi mod hinanden i grupper.</a:t>
            </a:r>
            <a:br>
              <a:rPr lang="da">
                <a:latin typeface="Quicksand Medium" pitchFamily="2" charset="0"/>
              </a:rPr>
            </a:br>
            <a:endParaRPr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>
                <a:latin typeface="Quicksand Medium" pitchFamily="2" charset="0"/>
              </a:rPr>
              <a:t>Husk at logge jeres investeringsbeslutninger og bruge beslutningsarket til at spore gruppens udvikling i porteføljen.</a:t>
            </a:r>
            <a:br>
              <a:rPr lang="da">
                <a:latin typeface="Quicksand Medium" pitchFamily="2" charset="0"/>
              </a:rPr>
            </a:br>
            <a:endParaRPr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>
                <a:latin typeface="Quicksand Medium" pitchFamily="2" charset="0"/>
              </a:rPr>
              <a:t>Til det kommende og sidste modul skal grupperne gøre sig tanker om en præsentation (Se opgave 3).</a:t>
            </a:r>
            <a:endParaRPr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Quicksand Medium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D3854EC-E377-C683-61DB-6CBCDAA6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865823"/>
            <a:ext cx="7374948" cy="41484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59033F23-2D5A-E1B2-F093-92083192A383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lang="da-DK" sz="24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731300" y="255925"/>
            <a:ext cx="4045200" cy="4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b="1" dirty="0">
                <a:solidFill>
                  <a:schemeClr val="bg1"/>
                </a:solidFill>
                <a:latin typeface="Quicksand Medium" pitchFamily="2" charset="0"/>
              </a:rPr>
              <a:t>Lektie til næste gang:</a:t>
            </a:r>
            <a:endParaRPr b="1" dirty="0">
              <a:solidFill>
                <a:schemeClr val="bg1"/>
              </a:solidFill>
              <a:latin typeface="Quicksand Medium" pitchFamily="2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Forbered en præsentation til næste session, der inkluderer din investeringsstrategi, risikoprofil, etiske kompas og de økonomiske resultater af jeres investeringer i Aktiedysten.</a:t>
            </a:r>
            <a:br>
              <a:rPr lang="da" dirty="0">
                <a:solidFill>
                  <a:schemeClr val="bg1"/>
                </a:solidFill>
                <a:latin typeface="Quicksand Medium" pitchFamily="2" charset="0"/>
              </a:rPr>
            </a:br>
            <a:endParaRPr dirty="0">
              <a:solidFill>
                <a:schemeClr val="bg1"/>
              </a:solidFill>
              <a:latin typeface="Quicksand Medium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Gruppen får også 30 minutter til at færdiggøre og øve præsentationen.</a:t>
            </a:r>
            <a:br>
              <a:rPr lang="da" dirty="0">
                <a:solidFill>
                  <a:schemeClr val="bg1"/>
                </a:solidFill>
                <a:latin typeface="Quicksand Medium" pitchFamily="2" charset="0"/>
              </a:rPr>
            </a:br>
            <a:endParaRPr dirty="0">
              <a:solidFill>
                <a:schemeClr val="bg1"/>
              </a:solidFill>
              <a:latin typeface="Quicksand Medium" pitchFamily="2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da" sz="2800" i="1" u="sng" dirty="0">
                <a:solidFill>
                  <a:schemeClr val="bg1"/>
                </a:solidFill>
                <a:latin typeface="Quicksand Medium" pitchFamily="2" charset="0"/>
              </a:rPr>
              <a:t>God investeringslyst!</a:t>
            </a:r>
            <a:endParaRPr sz="2800" i="1" u="sng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10" name="Google Shape;161;p25">
            <a:extLst>
              <a:ext uri="{FF2B5EF4-FFF2-40B4-BE49-F238E27FC236}">
                <a16:creationId xmlns:a16="http://schemas.microsoft.com/office/drawing/2014/main" id="{A487349F-2F88-F17E-775E-C7D53926C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25" y="841243"/>
            <a:ext cx="440175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da" sz="4000" dirty="0">
                <a:solidFill>
                  <a:srgbClr val="57DCC9"/>
                </a:solidFill>
                <a:latin typeface="Quicksand Medium" pitchFamily="2" charset="0"/>
              </a:rPr>
              <a:t>Forberedelse</a:t>
            </a:r>
            <a:r>
              <a:rPr lang="da" sz="4000" dirty="0">
                <a:solidFill>
                  <a:srgbClr val="30D4BC"/>
                </a:solidFill>
                <a:latin typeface="Quicksand Medium" pitchFamily="2" charset="0"/>
              </a:rPr>
              <a:t> til næste modul</a:t>
            </a:r>
            <a:endParaRPr sz="4000" dirty="0">
              <a:solidFill>
                <a:srgbClr val="30D4BC"/>
              </a:solidFill>
              <a:latin typeface="Quicksand Medium" pitchFamily="2" charset="0"/>
            </a:endParaRPr>
          </a:p>
        </p:txBody>
      </p:sp>
      <p:sp>
        <p:nvSpPr>
          <p:cNvPr id="11" name="Google Shape;162;p25">
            <a:extLst>
              <a:ext uri="{FF2B5EF4-FFF2-40B4-BE49-F238E27FC236}">
                <a16:creationId xmlns:a16="http://schemas.microsoft.com/office/drawing/2014/main" id="{B03C292B-1463-B4A5-55B0-483C0EB4E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125" y="2934443"/>
            <a:ext cx="440175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/>
            <a:r>
              <a:rPr lang="da" sz="2000" dirty="0">
                <a:latin typeface="Quicksand Medium" pitchFamily="2" charset="0"/>
              </a:rPr>
              <a:t>Inden vi siger “tak for i dag”</a:t>
            </a:r>
            <a:endParaRPr sz="2000" dirty="0">
              <a:latin typeface="Quicksand Medium" pitchFamily="2" charset="0"/>
            </a:endParaRPr>
          </a:p>
        </p:txBody>
      </p:sp>
      <p:sp>
        <p:nvSpPr>
          <p:cNvPr id="12" name="Tekstfelt 2">
            <a:extLst>
              <a:ext uri="{FF2B5EF4-FFF2-40B4-BE49-F238E27FC236}">
                <a16:creationId xmlns:a16="http://schemas.microsoft.com/office/drawing/2014/main" id="{9AB7146A-F61E-DF84-53FB-32A75331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5860"/>
            <a:ext cx="4572000" cy="2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da-DK" sz="900" dirty="0"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Skærmshow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Quicksand</vt:lpstr>
      <vt:lpstr>Quicksand Medium</vt:lpstr>
      <vt:lpstr>Simple Light</vt:lpstr>
      <vt:lpstr>Økonomisk grundforløb med aktiehandel og investering</vt:lpstr>
      <vt:lpstr>Drøftelse i gruppe/klasse: Aktieportefølje, risikoprofil, etik</vt:lpstr>
      <vt:lpstr> Hvad har vi lært om investering?</vt:lpstr>
      <vt:lpstr>Præsentationer: 2a og 2b “Aktieportefølje”</vt:lpstr>
      <vt:lpstr>Din risikoprofil og etiske investeringskompas</vt:lpstr>
      <vt:lpstr>Lad Aktiedysten begynde!</vt:lpstr>
      <vt:lpstr>Forberedelse til næste modul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grundforløb med aktiehandel og investering</dc:title>
  <cp:lastModifiedBy>Michael Rasmussen</cp:lastModifiedBy>
  <cp:revision>1</cp:revision>
  <dcterms:modified xsi:type="dcterms:W3CDTF">2023-08-02T10:07:31Z</dcterms:modified>
</cp:coreProperties>
</file>