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72b8702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72b8702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72b87028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72b87028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72b87028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72b87028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72b87028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72b87028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72b87028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72b87028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duck-ra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E3AF103D-649D-D720-AEC0-100A7614E4A4}"/>
              </a:ext>
            </a:extLst>
          </p:cNvPr>
          <p:cNvSpPr/>
          <p:nvPr/>
        </p:nvSpPr>
        <p:spPr>
          <a:xfrm>
            <a:off x="0" y="4717"/>
            <a:ext cx="9144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 dirty="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6057008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3600" dirty="0">
                <a:solidFill>
                  <a:schemeClr val="bg1"/>
                </a:solidFill>
                <a:latin typeface="Quicksand Medium" pitchFamily="2" charset="0"/>
              </a:rPr>
              <a:t>Økonomisk grundforløb med aktiehandel og investering</a:t>
            </a:r>
            <a:endParaRPr sz="3600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8" y="2415451"/>
            <a:ext cx="3859240" cy="1485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bg1"/>
                </a:solidFill>
                <a:latin typeface="Quicksand Medium" pitchFamily="2" charset="0"/>
              </a:rPr>
              <a:t>Dysten i Aktiedysten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i="1" dirty="0">
                <a:solidFill>
                  <a:schemeClr val="bg1"/>
                </a:solidFill>
                <a:latin typeface="Quicksand Medium" pitchFamily="2" charset="0"/>
              </a:rPr>
              <a:t>Modul 4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1D4DFAC-91AF-DB88-3F26-9306B000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8" b="14069"/>
          <a:stretch/>
        </p:blipFill>
        <p:spPr>
          <a:xfrm>
            <a:off x="3607372" y="1506553"/>
            <a:ext cx="5543662" cy="36392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98BBD5-5CC8-447C-17C9-0D138868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255" y="4588749"/>
            <a:ext cx="15621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Velkommen tilbage til ØG, aktiehandel og investering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200" b="1" dirty="0">
                <a:latin typeface="Quicksand Medium" pitchFamily="2" charset="0"/>
              </a:rPr>
              <a:t>Kort refleksion og diskussion:</a:t>
            </a:r>
            <a:endParaRPr sz="1200" b="1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Hvad ved vi nu om investering?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Hvordan har vi brugt de teoretiske værktøjer, vi har lært, i Aktiedysten? 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latin typeface="Quicksand Medium" pitchFamily="2" charset="0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9200" y="1552996"/>
            <a:ext cx="4984801" cy="2615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2">
            <a:extLst>
              <a:ext uri="{FF2B5EF4-FFF2-40B4-BE49-F238E27FC236}">
                <a16:creationId xmlns:a16="http://schemas.microsoft.com/office/drawing/2014/main" id="{BEC9E435-7CF9-DF2E-8F15-C836FDD71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Forberedelse af din afsluttende præsentation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200" dirty="0">
                <a:latin typeface="Quicksand Medium" pitchFamily="2" charset="0"/>
              </a:rPr>
              <a:t>Udarbejdelse af afsluttende præsentation (30 min). </a:t>
            </a:r>
            <a:br>
              <a:rPr lang="da" sz="1200" dirty="0">
                <a:latin typeface="Quicksand Medium" pitchFamily="2" charset="0"/>
              </a:rPr>
            </a:br>
            <a:r>
              <a:rPr lang="da" sz="1200" dirty="0">
                <a:latin typeface="Quicksand Medium" pitchFamily="2" charset="0"/>
              </a:rPr>
              <a:t>Jeres præsentationer skal omfatte følgende punkter: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Investeringsstrategier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Risikoprofil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Etisk kompas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Økonomiske resultater fra dine investeringer i Aktiedysten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Beskrivelse af beslutningsprocesser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Gruppens refleksion; </a:t>
            </a:r>
            <a:r>
              <a:rPr lang="da" sz="1200" i="1" dirty="0">
                <a:latin typeface="Quicksand Medium" pitchFamily="2" charset="0"/>
              </a:rPr>
              <a:t>Hvad gik godt, og hvad kan forbedres?</a:t>
            </a:r>
            <a:endParaRPr sz="1200" i="1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200" b="1" dirty="0">
                <a:latin typeface="Quicksand Medium" pitchFamily="2" charset="0"/>
              </a:rPr>
              <a:t>Alle skal være klar til at præsentere om 30 minutter.</a:t>
            </a:r>
            <a:endParaRPr sz="1200" b="1" dirty="0">
              <a:latin typeface="Quicksand Medium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DFC94D1-9A5C-6231-A2AA-0663692D2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95" r="7015"/>
          <a:stretch/>
        </p:blipFill>
        <p:spPr>
          <a:xfrm>
            <a:off x="4768179" y="1083212"/>
            <a:ext cx="4129636" cy="3783861"/>
          </a:xfrm>
          <a:prstGeom prst="rect">
            <a:avLst/>
          </a:prstGeom>
        </p:spPr>
      </p:pic>
      <p:sp>
        <p:nvSpPr>
          <p:cNvPr id="4" name="Tekstfelt 2">
            <a:extLst>
              <a:ext uri="{FF2B5EF4-FFF2-40B4-BE49-F238E27FC236}">
                <a16:creationId xmlns:a16="http://schemas.microsoft.com/office/drawing/2014/main" id="{87F36AEE-06B6-B575-456B-4206C7BE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Præsentationer af gruppens “investeringsrejse”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200" b="1" dirty="0">
                <a:latin typeface="Quicksand Medium" pitchFamily="2" charset="0"/>
              </a:rPr>
              <a:t>Hvem skal præsentere først og næst?</a:t>
            </a:r>
            <a:endParaRPr sz="1200" b="1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200" dirty="0">
                <a:latin typeface="Quicksand Medium" pitchFamily="2" charset="0"/>
              </a:rPr>
              <a:t>Vi bruger “Karma” til at afgøre rækkefølgen.</a:t>
            </a:r>
            <a:br>
              <a:rPr lang="da" sz="1200" dirty="0">
                <a:latin typeface="Quicksand Medium" pitchFamily="2" charset="0"/>
              </a:rPr>
            </a:br>
            <a:r>
              <a:rPr lang="da" sz="1200" u="sng" dirty="0">
                <a:solidFill>
                  <a:schemeClr val="hlink"/>
                </a:solidFill>
                <a:latin typeface="Quicksand Medium" pitchFamily="2" charset="0"/>
                <a:hlinkClick r:id="rId3"/>
              </a:rPr>
              <a:t>https://www.online-stopwatch.com/duck-race/</a:t>
            </a:r>
            <a:r>
              <a:rPr lang="da" sz="1200" dirty="0">
                <a:latin typeface="Quicksand Medium" pitchFamily="2" charset="0"/>
              </a:rPr>
              <a:t> </a:t>
            </a: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200" b="1" dirty="0">
                <a:latin typeface="Quicksand Medium" pitchFamily="2" charset="0"/>
              </a:rPr>
              <a:t>Husk - hver gruppe skal præsentere deres arbejde, herunder:"</a:t>
            </a:r>
            <a:endParaRPr sz="1200" b="1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4"/>
              </a:buBlip>
            </a:pPr>
            <a:r>
              <a:rPr lang="da" sz="1200" dirty="0">
                <a:latin typeface="Quicksand Medium" pitchFamily="2" charset="0"/>
              </a:rPr>
              <a:t>Investeringsstrategier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4"/>
              </a:buBlip>
            </a:pPr>
            <a:r>
              <a:rPr lang="da" sz="1200" dirty="0">
                <a:latin typeface="Quicksand Medium" pitchFamily="2" charset="0"/>
              </a:rPr>
              <a:t>Risikoprofil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4"/>
              </a:buBlip>
            </a:pPr>
            <a:r>
              <a:rPr lang="da" sz="1200" dirty="0">
                <a:latin typeface="Quicksand Medium" pitchFamily="2" charset="0"/>
              </a:rPr>
              <a:t>Etisk kompas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4"/>
              </a:buBlip>
            </a:pPr>
            <a:r>
              <a:rPr lang="da" sz="1200" dirty="0">
                <a:latin typeface="Quicksand Medium" pitchFamily="2" charset="0"/>
              </a:rPr>
              <a:t>Økonomiske resultater fra investeringer i Aktiedysten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4"/>
              </a:buBlip>
            </a:pPr>
            <a:r>
              <a:rPr lang="da" sz="1200" dirty="0">
                <a:latin typeface="Quicksand Medium" pitchFamily="2" charset="0"/>
              </a:rPr>
              <a:t>Beskrivelse af beslutningsprocesser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4"/>
              </a:buBlip>
            </a:pPr>
            <a:r>
              <a:rPr lang="da" sz="1200" dirty="0">
                <a:latin typeface="Quicksand Medium" pitchFamily="2" charset="0"/>
              </a:rPr>
              <a:t>Gruppens refleksion; </a:t>
            </a:r>
            <a:r>
              <a:rPr lang="da" sz="1200" i="1" dirty="0">
                <a:latin typeface="Quicksand Medium" pitchFamily="2" charset="0"/>
              </a:rPr>
              <a:t>Hvad gik godt, og hvad kan forbedres?</a:t>
            </a:r>
            <a:endParaRPr sz="1200" dirty="0">
              <a:latin typeface="Quicksand Medium" pitchFamily="2" charset="0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393" y="1740075"/>
            <a:ext cx="4055724" cy="22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685800" y="3981275"/>
            <a:ext cx="214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800" dirty="0">
                <a:latin typeface="Quicksand Medium" pitchFamily="2" charset="0"/>
              </a:rPr>
              <a:t>Illustration:online-stopwatch.com</a:t>
            </a:r>
            <a:endParaRPr sz="800" dirty="0">
              <a:latin typeface="Quicksand Medium" pitchFamily="2" charset="0"/>
            </a:endParaRPr>
          </a:p>
        </p:txBody>
      </p:sp>
      <p:sp>
        <p:nvSpPr>
          <p:cNvPr id="2" name="Tekstfelt 2">
            <a:extLst>
              <a:ext uri="{FF2B5EF4-FFF2-40B4-BE49-F238E27FC236}">
                <a16:creationId xmlns:a16="http://schemas.microsoft.com/office/drawing/2014/main" id="{EB819558-7F95-F0C9-7301-CA42E8AA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Refleksion, diskussion og feedback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Hvad har vi lært i dag - og henover hele forløbet?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Hvad kunne engagere jer i forløbet?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Hvordan kan I relatere til forløbet og hvad kan I bruge det, vi har lært, fremadrettet?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Vil I overveje at investere i aktier i fremtiden - hvorfor/hvorfor ikke?</a:t>
            </a: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latin typeface="Quicksand Medium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82E1C37-1456-E02B-B02D-5B91F629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78" y="1337803"/>
            <a:ext cx="5705230" cy="3209192"/>
          </a:xfrm>
          <a:prstGeom prst="rect">
            <a:avLst/>
          </a:prstGeom>
        </p:spPr>
      </p:pic>
      <p:sp>
        <p:nvSpPr>
          <p:cNvPr id="4" name="Tekstfelt 2">
            <a:extLst>
              <a:ext uri="{FF2B5EF4-FFF2-40B4-BE49-F238E27FC236}">
                <a16:creationId xmlns:a16="http://schemas.microsoft.com/office/drawing/2014/main" id="{49246246-CB6B-1E7A-1E03-615A03FF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F8571117-E8C1-2D38-2BC7-8C7DBA7EC49A}"/>
              </a:ext>
            </a:extLst>
          </p:cNvPr>
          <p:cNvSpPr/>
          <p:nvPr/>
        </p:nvSpPr>
        <p:spPr>
          <a:xfrm>
            <a:off x="0" y="4717"/>
            <a:ext cx="9144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 dirty="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C8361E7-C940-CB5D-253C-9AFDB14EE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2" r="23858"/>
          <a:stretch/>
        </p:blipFill>
        <p:spPr>
          <a:xfrm>
            <a:off x="4111200" y="0"/>
            <a:ext cx="5032800" cy="5143500"/>
          </a:xfrm>
          <a:prstGeom prst="rect">
            <a:avLst/>
          </a:prstGeom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59000" y="77459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solidFill>
                  <a:schemeClr val="bg1"/>
                </a:solidFill>
                <a:latin typeface="Quicksand Medium" pitchFamily="2" charset="0"/>
              </a:rPr>
              <a:t>Tillykke!</a:t>
            </a:r>
            <a:endParaRPr dirty="0">
              <a:solidFill>
                <a:schemeClr val="bg1"/>
              </a:solidFill>
              <a:latin typeface="Quicksand Medium" pitchFamily="2" charset="0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159000" y="2133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solidFill>
                  <a:schemeClr val="bg1"/>
                </a:solidFill>
                <a:latin typeface="Quicksand Medium" pitchFamily="2" charset="0"/>
              </a:rPr>
              <a:t>Du har nu gennemført introduktion til aktieinvestering.</a:t>
            </a:r>
            <a:endParaRPr dirty="0">
              <a:solidFill>
                <a:schemeClr val="bg1"/>
              </a:solidFill>
              <a:latin typeface="Quicksand Medium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Quicksand Medium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solidFill>
                  <a:schemeClr val="bg1"/>
                </a:solidFill>
                <a:latin typeface="Quicksand Medium" pitchFamily="2" charset="0"/>
              </a:rPr>
              <a:t>Tak for denne gang.</a:t>
            </a:r>
            <a:endParaRPr dirty="0">
              <a:solidFill>
                <a:schemeClr val="bg1"/>
              </a:solidFill>
              <a:latin typeface="Quicksand Medium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9B5C05-9132-0C4E-5F65-1B72CF0BD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055" y="3387175"/>
            <a:ext cx="1562100" cy="22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325</Words>
  <Application>Microsoft Office PowerPoint</Application>
  <PresentationFormat>Skærmshow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Quicksand</vt:lpstr>
      <vt:lpstr>Quicksand Medium</vt:lpstr>
      <vt:lpstr>Simple Light</vt:lpstr>
      <vt:lpstr>Økonomisk grundforløb med aktiehandel og investering</vt:lpstr>
      <vt:lpstr>Velkommen tilbage til ØG, aktiehandel og investering</vt:lpstr>
      <vt:lpstr>Forberedelse af din afsluttende præsentation</vt:lpstr>
      <vt:lpstr>Præsentationer af gruppens “investeringsrejse”</vt:lpstr>
      <vt:lpstr>Refleksion, diskussion og feedback</vt:lpstr>
      <vt:lpstr>Tillykke!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grundforløb med aktiehandel og investering</dc:title>
  <cp:lastModifiedBy>Michael Rasmussen</cp:lastModifiedBy>
  <cp:revision>2</cp:revision>
  <dcterms:modified xsi:type="dcterms:W3CDTF">2023-07-06T12:39:17Z</dcterms:modified>
</cp:coreProperties>
</file>