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1" r:id="rId5"/>
    <p:sldId id="270" r:id="rId6"/>
    <p:sldId id="259" r:id="rId7"/>
    <p:sldId id="260" r:id="rId8"/>
    <p:sldId id="265" r:id="rId9"/>
    <p:sldId id="264"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Rasmussen" initials="MR" lastIdx="1" clrIdx="0">
    <p:extLst>
      <p:ext uri="{19B8F6BF-5375-455C-9EA6-DF929625EA0E}">
        <p15:presenceInfo xmlns:p15="http://schemas.microsoft.com/office/powerpoint/2012/main" userId="Michael Rasmus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9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E0AD70-BBC1-436C-B681-5AD06F24C148}" v="5" dt="2023-07-13T09:46:08.671"/>
    <p1510:client id="{D3D543C3-D89F-492F-91AA-8EA7DA324FB9}" v="4" dt="2023-07-13T09:41:27.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90"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1DCF74-3C93-52BF-80D3-C460FF31C4D6}"/>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244B4FE3-CE28-6F65-DF85-A5D0D8BF58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1AE081C-5258-1CC2-FF63-4338522C0527}"/>
              </a:ext>
            </a:extLst>
          </p:cNvPr>
          <p:cNvSpPr>
            <a:spLocks noGrp="1"/>
          </p:cNvSpPr>
          <p:nvPr>
            <p:ph type="dt" sz="half" idx="10"/>
          </p:nvPr>
        </p:nvSpPr>
        <p:spPr/>
        <p:txBody>
          <a:bodyPr/>
          <a:lstStyle/>
          <a:p>
            <a:fld id="{958E0D82-1D1A-49B7-9FC0-CF69E4F2C8B1}" type="datetimeFigureOut">
              <a:rPr lang="da-DK" smtClean="0"/>
              <a:t>27-07-2023</a:t>
            </a:fld>
            <a:endParaRPr lang="da-DK"/>
          </a:p>
        </p:txBody>
      </p:sp>
      <p:sp>
        <p:nvSpPr>
          <p:cNvPr id="5" name="Pladsholder til sidefod 4">
            <a:extLst>
              <a:ext uri="{FF2B5EF4-FFF2-40B4-BE49-F238E27FC236}">
                <a16:creationId xmlns:a16="http://schemas.microsoft.com/office/drawing/2014/main" id="{C7CC7D13-138A-8D2B-A1FE-2B0A5C4843E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DD3217-B339-70EA-31D7-D1AB91CDC5AE}"/>
              </a:ext>
            </a:extLst>
          </p:cNvPr>
          <p:cNvSpPr>
            <a:spLocks noGrp="1"/>
          </p:cNvSpPr>
          <p:nvPr>
            <p:ph type="sldNum" sz="quarter" idx="12"/>
          </p:nvPr>
        </p:nvSpPr>
        <p:spPr/>
        <p:txBody>
          <a:bodyPr/>
          <a:lstStyle/>
          <a:p>
            <a:fld id="{E17B1BAA-E04E-4AE6-88D2-E46DB3980EE3}" type="slidenum">
              <a:rPr lang="da-DK" smtClean="0"/>
              <a:t>‹nr.›</a:t>
            </a:fld>
            <a:endParaRPr lang="da-DK"/>
          </a:p>
        </p:txBody>
      </p:sp>
    </p:spTree>
    <p:extLst>
      <p:ext uri="{BB962C8B-B14F-4D97-AF65-F5344CB8AC3E}">
        <p14:creationId xmlns:p14="http://schemas.microsoft.com/office/powerpoint/2010/main" val="1946896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A2925-8BFF-2D99-DA58-28140772F1F2}"/>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B914B6B-A363-BE72-4936-AE8CF35FDF6D}"/>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4812A33-CC9E-3E60-4CED-E1647D1C4319}"/>
              </a:ext>
            </a:extLst>
          </p:cNvPr>
          <p:cNvSpPr>
            <a:spLocks noGrp="1"/>
          </p:cNvSpPr>
          <p:nvPr>
            <p:ph type="dt" sz="half" idx="10"/>
          </p:nvPr>
        </p:nvSpPr>
        <p:spPr/>
        <p:txBody>
          <a:bodyPr/>
          <a:lstStyle/>
          <a:p>
            <a:fld id="{958E0D82-1D1A-49B7-9FC0-CF69E4F2C8B1}" type="datetimeFigureOut">
              <a:rPr lang="da-DK" smtClean="0"/>
              <a:t>27-07-2023</a:t>
            </a:fld>
            <a:endParaRPr lang="da-DK"/>
          </a:p>
        </p:txBody>
      </p:sp>
      <p:sp>
        <p:nvSpPr>
          <p:cNvPr id="5" name="Pladsholder til sidefod 4">
            <a:extLst>
              <a:ext uri="{FF2B5EF4-FFF2-40B4-BE49-F238E27FC236}">
                <a16:creationId xmlns:a16="http://schemas.microsoft.com/office/drawing/2014/main" id="{C66681D1-0793-E22E-8CCE-0CF4C604D9B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80A1C07-851D-6169-3C76-5836E2A70A56}"/>
              </a:ext>
            </a:extLst>
          </p:cNvPr>
          <p:cNvSpPr>
            <a:spLocks noGrp="1"/>
          </p:cNvSpPr>
          <p:nvPr>
            <p:ph type="sldNum" sz="quarter" idx="12"/>
          </p:nvPr>
        </p:nvSpPr>
        <p:spPr/>
        <p:txBody>
          <a:bodyPr/>
          <a:lstStyle/>
          <a:p>
            <a:fld id="{E17B1BAA-E04E-4AE6-88D2-E46DB3980EE3}" type="slidenum">
              <a:rPr lang="da-DK" smtClean="0"/>
              <a:t>‹nr.›</a:t>
            </a:fld>
            <a:endParaRPr lang="da-DK"/>
          </a:p>
        </p:txBody>
      </p:sp>
    </p:spTree>
    <p:extLst>
      <p:ext uri="{BB962C8B-B14F-4D97-AF65-F5344CB8AC3E}">
        <p14:creationId xmlns:p14="http://schemas.microsoft.com/office/powerpoint/2010/main" val="399318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18DB502-6972-29E4-568E-2E3C6FB3FF0E}"/>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A789B59D-DF82-9C81-EC10-2310DF0F1342}"/>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B634488-5676-BAC2-F331-C9D06831A023}"/>
              </a:ext>
            </a:extLst>
          </p:cNvPr>
          <p:cNvSpPr>
            <a:spLocks noGrp="1"/>
          </p:cNvSpPr>
          <p:nvPr>
            <p:ph type="dt" sz="half" idx="10"/>
          </p:nvPr>
        </p:nvSpPr>
        <p:spPr/>
        <p:txBody>
          <a:bodyPr/>
          <a:lstStyle/>
          <a:p>
            <a:fld id="{958E0D82-1D1A-49B7-9FC0-CF69E4F2C8B1}" type="datetimeFigureOut">
              <a:rPr lang="da-DK" smtClean="0"/>
              <a:t>27-07-2023</a:t>
            </a:fld>
            <a:endParaRPr lang="da-DK"/>
          </a:p>
        </p:txBody>
      </p:sp>
      <p:sp>
        <p:nvSpPr>
          <p:cNvPr id="5" name="Pladsholder til sidefod 4">
            <a:extLst>
              <a:ext uri="{FF2B5EF4-FFF2-40B4-BE49-F238E27FC236}">
                <a16:creationId xmlns:a16="http://schemas.microsoft.com/office/drawing/2014/main" id="{17F41C42-4B3B-0BB5-C4D4-2E8E77BBF91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6DF3C8C-4A15-873D-7A47-8B3307FC1C2A}"/>
              </a:ext>
            </a:extLst>
          </p:cNvPr>
          <p:cNvSpPr>
            <a:spLocks noGrp="1"/>
          </p:cNvSpPr>
          <p:nvPr>
            <p:ph type="sldNum" sz="quarter" idx="12"/>
          </p:nvPr>
        </p:nvSpPr>
        <p:spPr/>
        <p:txBody>
          <a:bodyPr/>
          <a:lstStyle/>
          <a:p>
            <a:fld id="{E17B1BAA-E04E-4AE6-88D2-E46DB3980EE3}" type="slidenum">
              <a:rPr lang="da-DK" smtClean="0"/>
              <a:t>‹nr.›</a:t>
            </a:fld>
            <a:endParaRPr lang="da-DK"/>
          </a:p>
        </p:txBody>
      </p:sp>
    </p:spTree>
    <p:extLst>
      <p:ext uri="{BB962C8B-B14F-4D97-AF65-F5344CB8AC3E}">
        <p14:creationId xmlns:p14="http://schemas.microsoft.com/office/powerpoint/2010/main" val="374475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282A8-8125-A98A-5AC3-3924E7D34A4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FECD1B5-8119-AC9A-76B3-8A637E06E0F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ABED4E0-F4E6-A7CF-F144-ADDFF9467A28}"/>
              </a:ext>
            </a:extLst>
          </p:cNvPr>
          <p:cNvSpPr>
            <a:spLocks noGrp="1"/>
          </p:cNvSpPr>
          <p:nvPr>
            <p:ph type="dt" sz="half" idx="10"/>
          </p:nvPr>
        </p:nvSpPr>
        <p:spPr/>
        <p:txBody>
          <a:bodyPr/>
          <a:lstStyle/>
          <a:p>
            <a:fld id="{958E0D82-1D1A-49B7-9FC0-CF69E4F2C8B1}" type="datetimeFigureOut">
              <a:rPr lang="da-DK" smtClean="0"/>
              <a:t>27-07-2023</a:t>
            </a:fld>
            <a:endParaRPr lang="da-DK"/>
          </a:p>
        </p:txBody>
      </p:sp>
      <p:sp>
        <p:nvSpPr>
          <p:cNvPr id="5" name="Pladsholder til sidefod 4">
            <a:extLst>
              <a:ext uri="{FF2B5EF4-FFF2-40B4-BE49-F238E27FC236}">
                <a16:creationId xmlns:a16="http://schemas.microsoft.com/office/drawing/2014/main" id="{CDB55DD0-30E0-AA97-09FC-95E0212FD96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C3EB5B3-278B-564C-986E-CA4F6DAB80A7}"/>
              </a:ext>
            </a:extLst>
          </p:cNvPr>
          <p:cNvSpPr>
            <a:spLocks noGrp="1"/>
          </p:cNvSpPr>
          <p:nvPr>
            <p:ph type="sldNum" sz="quarter" idx="12"/>
          </p:nvPr>
        </p:nvSpPr>
        <p:spPr/>
        <p:txBody>
          <a:bodyPr/>
          <a:lstStyle/>
          <a:p>
            <a:fld id="{E17B1BAA-E04E-4AE6-88D2-E46DB3980EE3}" type="slidenum">
              <a:rPr lang="da-DK" smtClean="0"/>
              <a:t>‹nr.›</a:t>
            </a:fld>
            <a:endParaRPr lang="da-DK"/>
          </a:p>
        </p:txBody>
      </p:sp>
    </p:spTree>
    <p:extLst>
      <p:ext uri="{BB962C8B-B14F-4D97-AF65-F5344CB8AC3E}">
        <p14:creationId xmlns:p14="http://schemas.microsoft.com/office/powerpoint/2010/main" val="357621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A02D84-B89E-5625-D531-D3F9684AA5A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13A4F7D-AF57-A64C-077D-AA0FA2F581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556DBF3E-64FC-B118-CBD1-0171A04FB7C4}"/>
              </a:ext>
            </a:extLst>
          </p:cNvPr>
          <p:cNvSpPr>
            <a:spLocks noGrp="1"/>
          </p:cNvSpPr>
          <p:nvPr>
            <p:ph type="dt" sz="half" idx="10"/>
          </p:nvPr>
        </p:nvSpPr>
        <p:spPr/>
        <p:txBody>
          <a:bodyPr/>
          <a:lstStyle/>
          <a:p>
            <a:fld id="{958E0D82-1D1A-49B7-9FC0-CF69E4F2C8B1}" type="datetimeFigureOut">
              <a:rPr lang="da-DK" smtClean="0"/>
              <a:t>27-07-2023</a:t>
            </a:fld>
            <a:endParaRPr lang="da-DK"/>
          </a:p>
        </p:txBody>
      </p:sp>
      <p:sp>
        <p:nvSpPr>
          <p:cNvPr id="5" name="Pladsholder til sidefod 4">
            <a:extLst>
              <a:ext uri="{FF2B5EF4-FFF2-40B4-BE49-F238E27FC236}">
                <a16:creationId xmlns:a16="http://schemas.microsoft.com/office/drawing/2014/main" id="{FFD63BCC-6F34-244B-AFAE-53DB891CC5D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2833AE0-E449-4033-5195-C97967FD0630}"/>
              </a:ext>
            </a:extLst>
          </p:cNvPr>
          <p:cNvSpPr>
            <a:spLocks noGrp="1"/>
          </p:cNvSpPr>
          <p:nvPr>
            <p:ph type="sldNum" sz="quarter" idx="12"/>
          </p:nvPr>
        </p:nvSpPr>
        <p:spPr/>
        <p:txBody>
          <a:bodyPr/>
          <a:lstStyle/>
          <a:p>
            <a:fld id="{E17B1BAA-E04E-4AE6-88D2-E46DB3980EE3}" type="slidenum">
              <a:rPr lang="da-DK" smtClean="0"/>
              <a:t>‹nr.›</a:t>
            </a:fld>
            <a:endParaRPr lang="da-DK"/>
          </a:p>
        </p:txBody>
      </p:sp>
    </p:spTree>
    <p:extLst>
      <p:ext uri="{BB962C8B-B14F-4D97-AF65-F5344CB8AC3E}">
        <p14:creationId xmlns:p14="http://schemas.microsoft.com/office/powerpoint/2010/main" val="132209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D40A04-647C-A51B-3876-E52B13EA676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70E03A6-75F7-C1E1-3681-F3F108792AE1}"/>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D1AB37C7-E89F-B1A2-69A8-5842D845214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76283C53-CBB7-9C9B-90DC-0538598A26A5}"/>
              </a:ext>
            </a:extLst>
          </p:cNvPr>
          <p:cNvSpPr>
            <a:spLocks noGrp="1"/>
          </p:cNvSpPr>
          <p:nvPr>
            <p:ph type="dt" sz="half" idx="10"/>
          </p:nvPr>
        </p:nvSpPr>
        <p:spPr/>
        <p:txBody>
          <a:bodyPr/>
          <a:lstStyle/>
          <a:p>
            <a:fld id="{958E0D82-1D1A-49B7-9FC0-CF69E4F2C8B1}" type="datetimeFigureOut">
              <a:rPr lang="da-DK" smtClean="0"/>
              <a:t>27-07-2023</a:t>
            </a:fld>
            <a:endParaRPr lang="da-DK"/>
          </a:p>
        </p:txBody>
      </p:sp>
      <p:sp>
        <p:nvSpPr>
          <p:cNvPr id="6" name="Pladsholder til sidefod 5">
            <a:extLst>
              <a:ext uri="{FF2B5EF4-FFF2-40B4-BE49-F238E27FC236}">
                <a16:creationId xmlns:a16="http://schemas.microsoft.com/office/drawing/2014/main" id="{5C80074F-76F5-6870-B033-5584E527B20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E041FF8-9445-0469-FD59-DD4883816685}"/>
              </a:ext>
            </a:extLst>
          </p:cNvPr>
          <p:cNvSpPr>
            <a:spLocks noGrp="1"/>
          </p:cNvSpPr>
          <p:nvPr>
            <p:ph type="sldNum" sz="quarter" idx="12"/>
          </p:nvPr>
        </p:nvSpPr>
        <p:spPr/>
        <p:txBody>
          <a:bodyPr/>
          <a:lstStyle/>
          <a:p>
            <a:fld id="{E17B1BAA-E04E-4AE6-88D2-E46DB3980EE3}" type="slidenum">
              <a:rPr lang="da-DK" smtClean="0"/>
              <a:t>‹nr.›</a:t>
            </a:fld>
            <a:endParaRPr lang="da-DK"/>
          </a:p>
        </p:txBody>
      </p:sp>
    </p:spTree>
    <p:extLst>
      <p:ext uri="{BB962C8B-B14F-4D97-AF65-F5344CB8AC3E}">
        <p14:creationId xmlns:p14="http://schemas.microsoft.com/office/powerpoint/2010/main" val="209423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C9C3D1-A5C1-47CA-10D5-EFCEF5762ED2}"/>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DCBEA60-0BD8-FBEB-79D5-F946AF520D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39735C2-78B4-959D-DF43-B3C590B30E1B}"/>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FA79A13F-78C7-E822-CA4B-05AC991FB9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37222031-4D80-6584-E379-1B874D6F8876}"/>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37992447-C7C4-3F1B-55EA-18DAA556161C}"/>
              </a:ext>
            </a:extLst>
          </p:cNvPr>
          <p:cNvSpPr>
            <a:spLocks noGrp="1"/>
          </p:cNvSpPr>
          <p:nvPr>
            <p:ph type="dt" sz="half" idx="10"/>
          </p:nvPr>
        </p:nvSpPr>
        <p:spPr/>
        <p:txBody>
          <a:bodyPr/>
          <a:lstStyle/>
          <a:p>
            <a:fld id="{958E0D82-1D1A-49B7-9FC0-CF69E4F2C8B1}" type="datetimeFigureOut">
              <a:rPr lang="da-DK" smtClean="0"/>
              <a:t>27-07-2023</a:t>
            </a:fld>
            <a:endParaRPr lang="da-DK"/>
          </a:p>
        </p:txBody>
      </p:sp>
      <p:sp>
        <p:nvSpPr>
          <p:cNvPr id="8" name="Pladsholder til sidefod 7">
            <a:extLst>
              <a:ext uri="{FF2B5EF4-FFF2-40B4-BE49-F238E27FC236}">
                <a16:creationId xmlns:a16="http://schemas.microsoft.com/office/drawing/2014/main" id="{098F2744-3069-5E02-683D-F3AD5867F2FA}"/>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74D4921-FC7B-4214-0061-1A32A4DF5ECA}"/>
              </a:ext>
            </a:extLst>
          </p:cNvPr>
          <p:cNvSpPr>
            <a:spLocks noGrp="1"/>
          </p:cNvSpPr>
          <p:nvPr>
            <p:ph type="sldNum" sz="quarter" idx="12"/>
          </p:nvPr>
        </p:nvSpPr>
        <p:spPr/>
        <p:txBody>
          <a:bodyPr/>
          <a:lstStyle/>
          <a:p>
            <a:fld id="{E17B1BAA-E04E-4AE6-88D2-E46DB3980EE3}" type="slidenum">
              <a:rPr lang="da-DK" smtClean="0"/>
              <a:t>‹nr.›</a:t>
            </a:fld>
            <a:endParaRPr lang="da-DK"/>
          </a:p>
        </p:txBody>
      </p:sp>
    </p:spTree>
    <p:extLst>
      <p:ext uri="{BB962C8B-B14F-4D97-AF65-F5344CB8AC3E}">
        <p14:creationId xmlns:p14="http://schemas.microsoft.com/office/powerpoint/2010/main" val="1990571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492EC-9F16-9ACF-3831-6716758690E0}"/>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B8601B9-8617-54EC-4546-1F3692585526}"/>
              </a:ext>
            </a:extLst>
          </p:cNvPr>
          <p:cNvSpPr>
            <a:spLocks noGrp="1"/>
          </p:cNvSpPr>
          <p:nvPr>
            <p:ph type="dt" sz="half" idx="10"/>
          </p:nvPr>
        </p:nvSpPr>
        <p:spPr/>
        <p:txBody>
          <a:bodyPr/>
          <a:lstStyle/>
          <a:p>
            <a:fld id="{958E0D82-1D1A-49B7-9FC0-CF69E4F2C8B1}" type="datetimeFigureOut">
              <a:rPr lang="da-DK" smtClean="0"/>
              <a:t>27-07-2023</a:t>
            </a:fld>
            <a:endParaRPr lang="da-DK"/>
          </a:p>
        </p:txBody>
      </p:sp>
      <p:sp>
        <p:nvSpPr>
          <p:cNvPr id="4" name="Pladsholder til sidefod 3">
            <a:extLst>
              <a:ext uri="{FF2B5EF4-FFF2-40B4-BE49-F238E27FC236}">
                <a16:creationId xmlns:a16="http://schemas.microsoft.com/office/drawing/2014/main" id="{E5165799-2900-CC24-8C19-CAA1CC75F37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17DABDB-F122-95A3-0DB4-EB9473A3D847}"/>
              </a:ext>
            </a:extLst>
          </p:cNvPr>
          <p:cNvSpPr>
            <a:spLocks noGrp="1"/>
          </p:cNvSpPr>
          <p:nvPr>
            <p:ph type="sldNum" sz="quarter" idx="12"/>
          </p:nvPr>
        </p:nvSpPr>
        <p:spPr/>
        <p:txBody>
          <a:bodyPr/>
          <a:lstStyle/>
          <a:p>
            <a:fld id="{E17B1BAA-E04E-4AE6-88D2-E46DB3980EE3}" type="slidenum">
              <a:rPr lang="da-DK" smtClean="0"/>
              <a:t>‹nr.›</a:t>
            </a:fld>
            <a:endParaRPr lang="da-DK"/>
          </a:p>
        </p:txBody>
      </p:sp>
    </p:spTree>
    <p:extLst>
      <p:ext uri="{BB962C8B-B14F-4D97-AF65-F5344CB8AC3E}">
        <p14:creationId xmlns:p14="http://schemas.microsoft.com/office/powerpoint/2010/main" val="1925298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CA25E61-7EF7-8CE5-0C5D-57336BC77C22}"/>
              </a:ext>
            </a:extLst>
          </p:cNvPr>
          <p:cNvSpPr>
            <a:spLocks noGrp="1"/>
          </p:cNvSpPr>
          <p:nvPr>
            <p:ph type="dt" sz="half" idx="10"/>
          </p:nvPr>
        </p:nvSpPr>
        <p:spPr/>
        <p:txBody>
          <a:bodyPr/>
          <a:lstStyle/>
          <a:p>
            <a:fld id="{958E0D82-1D1A-49B7-9FC0-CF69E4F2C8B1}" type="datetimeFigureOut">
              <a:rPr lang="da-DK" smtClean="0"/>
              <a:t>27-07-2023</a:t>
            </a:fld>
            <a:endParaRPr lang="da-DK"/>
          </a:p>
        </p:txBody>
      </p:sp>
      <p:sp>
        <p:nvSpPr>
          <p:cNvPr id="3" name="Pladsholder til sidefod 2">
            <a:extLst>
              <a:ext uri="{FF2B5EF4-FFF2-40B4-BE49-F238E27FC236}">
                <a16:creationId xmlns:a16="http://schemas.microsoft.com/office/drawing/2014/main" id="{87D71980-E2EB-5B3F-A273-E4C9D019F4D6}"/>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DA761E2E-90FC-814A-3EE6-71BC55B160A9}"/>
              </a:ext>
            </a:extLst>
          </p:cNvPr>
          <p:cNvSpPr>
            <a:spLocks noGrp="1"/>
          </p:cNvSpPr>
          <p:nvPr>
            <p:ph type="sldNum" sz="quarter" idx="12"/>
          </p:nvPr>
        </p:nvSpPr>
        <p:spPr/>
        <p:txBody>
          <a:bodyPr/>
          <a:lstStyle/>
          <a:p>
            <a:fld id="{E17B1BAA-E04E-4AE6-88D2-E46DB3980EE3}" type="slidenum">
              <a:rPr lang="da-DK" smtClean="0"/>
              <a:t>‹nr.›</a:t>
            </a:fld>
            <a:endParaRPr lang="da-DK"/>
          </a:p>
        </p:txBody>
      </p:sp>
    </p:spTree>
    <p:extLst>
      <p:ext uri="{BB962C8B-B14F-4D97-AF65-F5344CB8AC3E}">
        <p14:creationId xmlns:p14="http://schemas.microsoft.com/office/powerpoint/2010/main" val="85331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5F6D76-6F8C-FEB3-90E7-2CC444EEB7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76F95C63-68B1-798D-D116-06472F781E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F79D3B87-0655-9E9D-EC1E-872BB120E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F41ADB0-3832-7F23-1409-5C7A908B1709}"/>
              </a:ext>
            </a:extLst>
          </p:cNvPr>
          <p:cNvSpPr>
            <a:spLocks noGrp="1"/>
          </p:cNvSpPr>
          <p:nvPr>
            <p:ph type="dt" sz="half" idx="10"/>
          </p:nvPr>
        </p:nvSpPr>
        <p:spPr/>
        <p:txBody>
          <a:bodyPr/>
          <a:lstStyle/>
          <a:p>
            <a:fld id="{958E0D82-1D1A-49B7-9FC0-CF69E4F2C8B1}" type="datetimeFigureOut">
              <a:rPr lang="da-DK" smtClean="0"/>
              <a:t>27-07-2023</a:t>
            </a:fld>
            <a:endParaRPr lang="da-DK"/>
          </a:p>
        </p:txBody>
      </p:sp>
      <p:sp>
        <p:nvSpPr>
          <p:cNvPr id="6" name="Pladsholder til sidefod 5">
            <a:extLst>
              <a:ext uri="{FF2B5EF4-FFF2-40B4-BE49-F238E27FC236}">
                <a16:creationId xmlns:a16="http://schemas.microsoft.com/office/drawing/2014/main" id="{F2F7EEAB-193C-7BFB-0CE7-EC26EFDFC74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C8591C8-9F68-B1E0-A2E1-07A18CE39659}"/>
              </a:ext>
            </a:extLst>
          </p:cNvPr>
          <p:cNvSpPr>
            <a:spLocks noGrp="1"/>
          </p:cNvSpPr>
          <p:nvPr>
            <p:ph type="sldNum" sz="quarter" idx="12"/>
          </p:nvPr>
        </p:nvSpPr>
        <p:spPr/>
        <p:txBody>
          <a:bodyPr/>
          <a:lstStyle/>
          <a:p>
            <a:fld id="{E17B1BAA-E04E-4AE6-88D2-E46DB3980EE3}" type="slidenum">
              <a:rPr lang="da-DK" smtClean="0"/>
              <a:t>‹nr.›</a:t>
            </a:fld>
            <a:endParaRPr lang="da-DK"/>
          </a:p>
        </p:txBody>
      </p:sp>
    </p:spTree>
    <p:extLst>
      <p:ext uri="{BB962C8B-B14F-4D97-AF65-F5344CB8AC3E}">
        <p14:creationId xmlns:p14="http://schemas.microsoft.com/office/powerpoint/2010/main" val="20568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3D0FC-829C-7F1F-2DF9-D9532DDE0F1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7F150D40-7AF4-7487-B36D-CB32DC4C8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76166D21-7EDD-C17E-3775-50C147DB1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6BED9E8-4E2B-57F6-484C-E3FF8F53B6CC}"/>
              </a:ext>
            </a:extLst>
          </p:cNvPr>
          <p:cNvSpPr>
            <a:spLocks noGrp="1"/>
          </p:cNvSpPr>
          <p:nvPr>
            <p:ph type="dt" sz="half" idx="10"/>
          </p:nvPr>
        </p:nvSpPr>
        <p:spPr/>
        <p:txBody>
          <a:bodyPr/>
          <a:lstStyle/>
          <a:p>
            <a:fld id="{958E0D82-1D1A-49B7-9FC0-CF69E4F2C8B1}" type="datetimeFigureOut">
              <a:rPr lang="da-DK" smtClean="0"/>
              <a:t>27-07-2023</a:t>
            </a:fld>
            <a:endParaRPr lang="da-DK"/>
          </a:p>
        </p:txBody>
      </p:sp>
      <p:sp>
        <p:nvSpPr>
          <p:cNvPr id="6" name="Pladsholder til sidefod 5">
            <a:extLst>
              <a:ext uri="{FF2B5EF4-FFF2-40B4-BE49-F238E27FC236}">
                <a16:creationId xmlns:a16="http://schemas.microsoft.com/office/drawing/2014/main" id="{F8480D6E-CB61-B966-D03E-43D5A272024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775BBCA-F1CA-ED48-099C-883A955204CA}"/>
              </a:ext>
            </a:extLst>
          </p:cNvPr>
          <p:cNvSpPr>
            <a:spLocks noGrp="1"/>
          </p:cNvSpPr>
          <p:nvPr>
            <p:ph type="sldNum" sz="quarter" idx="12"/>
          </p:nvPr>
        </p:nvSpPr>
        <p:spPr/>
        <p:txBody>
          <a:bodyPr/>
          <a:lstStyle/>
          <a:p>
            <a:fld id="{E17B1BAA-E04E-4AE6-88D2-E46DB3980EE3}" type="slidenum">
              <a:rPr lang="da-DK" smtClean="0"/>
              <a:t>‹nr.›</a:t>
            </a:fld>
            <a:endParaRPr lang="da-DK"/>
          </a:p>
        </p:txBody>
      </p:sp>
    </p:spTree>
    <p:extLst>
      <p:ext uri="{BB962C8B-B14F-4D97-AF65-F5344CB8AC3E}">
        <p14:creationId xmlns:p14="http://schemas.microsoft.com/office/powerpoint/2010/main" val="265216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06E8592-CF10-50E1-ECA5-2D60172512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160CBC4-3570-C4C1-F514-58980FB9B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753992A-51BB-C519-6716-F0D3268464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E0D82-1D1A-49B7-9FC0-CF69E4F2C8B1}" type="datetimeFigureOut">
              <a:rPr lang="da-DK" smtClean="0"/>
              <a:t>27-07-2023</a:t>
            </a:fld>
            <a:endParaRPr lang="da-DK"/>
          </a:p>
        </p:txBody>
      </p:sp>
      <p:sp>
        <p:nvSpPr>
          <p:cNvPr id="5" name="Pladsholder til sidefod 4">
            <a:extLst>
              <a:ext uri="{FF2B5EF4-FFF2-40B4-BE49-F238E27FC236}">
                <a16:creationId xmlns:a16="http://schemas.microsoft.com/office/drawing/2014/main" id="{227DC9E7-7193-1989-3A8F-FEE4D019C0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CD25ACCB-B533-CF7E-E76C-D5AC850B7D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B1BAA-E04E-4AE6-88D2-E46DB3980EE3}" type="slidenum">
              <a:rPr lang="da-DK" smtClean="0"/>
              <a:t>‹nr.›</a:t>
            </a:fld>
            <a:endParaRPr lang="da-DK"/>
          </a:p>
        </p:txBody>
      </p:sp>
    </p:spTree>
    <p:extLst>
      <p:ext uri="{BB962C8B-B14F-4D97-AF65-F5344CB8AC3E}">
        <p14:creationId xmlns:p14="http://schemas.microsoft.com/office/powerpoint/2010/main" val="2089313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hyperlink" Target="https://undervisning.aktiedysten.dk/test-din-viden-om-aktiemarkedet/" TargetMode="External"/><Relationship Id="rId3" Type="http://schemas.openxmlformats.org/officeDocument/2006/relationships/hyperlink" Target="mailto:mira@aktiedysten.dk" TargetMode="External"/><Relationship Id="rId7" Type="http://schemas.openxmlformats.org/officeDocument/2006/relationships/hyperlink" Target="https://undervisning.aktiedysten.dk/etisk-investeringskompas/" TargetMode="External"/><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s://undervisning.aktiedysten.dk/tag-din-risikoprofil/" TargetMode="External"/><Relationship Id="rId5" Type="http://schemas.openxmlformats.org/officeDocument/2006/relationships/hyperlink" Target="https://undervisning.aktiedysten.dk/haandbogen/" TargetMode="External"/><Relationship Id="rId4" Type="http://schemas.openxmlformats.org/officeDocument/2006/relationships/hyperlink" Target="https://undervisning.aktiedysten.dk/grundskole/"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47D246F-8112-188B-DE38-0E23757CC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5348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07393C3D-DA3C-ADEE-1CE1-9630576A277C}"/>
              </a:ext>
            </a:extLst>
          </p:cNvPr>
          <p:cNvSpPr txBox="1"/>
          <p:nvPr/>
        </p:nvSpPr>
        <p:spPr>
          <a:xfrm>
            <a:off x="713014" y="918941"/>
            <a:ext cx="5320846" cy="5037982"/>
          </a:xfrm>
          <a:prstGeom prst="rect">
            <a:avLst/>
          </a:prstGeom>
          <a:noFill/>
        </p:spPr>
        <p:txBody>
          <a:bodyPr wrap="square">
            <a:spAutoFit/>
          </a:bodyPr>
          <a:lstStyle/>
          <a:p>
            <a:pPr>
              <a:lnSpc>
                <a:spcPct val="107000"/>
              </a:lnSpc>
              <a:spcAft>
                <a:spcPts val="800"/>
              </a:spcAft>
            </a:pPr>
            <a:r>
              <a:rPr lang="da-DK" sz="1200" kern="100" dirty="0">
                <a:effectLst/>
                <a:latin typeface="Arial" panose="020B0604020202020204" pitchFamily="34" charset="0"/>
                <a:ea typeface="Calibri" panose="020F0502020204030204" pitchFamily="34" charset="0"/>
                <a:cs typeface="Times New Roman" panose="02020603050405020304" pitchFamily="18" charset="0"/>
              </a:rPr>
              <a:t>Kære lærer</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kern="100" dirty="0">
                <a:effectLst/>
                <a:latin typeface="Arial" panose="020B0604020202020204" pitchFamily="34" charset="0"/>
                <a:ea typeface="Calibri" panose="020F0502020204030204" pitchFamily="34" charset="0"/>
                <a:cs typeface="Times New Roman" panose="02020603050405020304" pitchFamily="18" charset="0"/>
              </a:rPr>
              <a:t>Tak fordi du har tilmeldt din klasse til Skolernes Aktiedyst på Fyn 2023. I kan betragte jer selv som pionerer, da det er første gang konkurrencen bliver afviklet. Vi har planer om at gøre den landsdækkende, men nu handler det om årets konkurrence. Med denne manual ønsker vi at give dig det nødvendige overblik. Er du i tvivl om noget, er du altid velkommen til at kontakte os. </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kern="100" dirty="0">
                <a:effectLst/>
                <a:latin typeface="Arial" panose="020B0604020202020204" pitchFamily="34" charset="0"/>
                <a:ea typeface="Calibri" panose="020F0502020204030204" pitchFamily="34" charset="0"/>
                <a:cs typeface="Times New Roman" panose="02020603050405020304" pitchFamily="18" charset="0"/>
              </a:rPr>
              <a:t>Vi kalder Skolernes Aktiedyst en læringskonkurrence, fordi netop elevernes udbytte af undervisningen er i fokus. Initiativet har vi taget på baggrund af mange henvendelser fra lærere, som i forvejen bruger Aktiedysten i undervisningen i fortrinsvist samfundsfag og matematik, men også dansk og under paraplyen </a:t>
            </a:r>
            <a:r>
              <a:rPr lang="da-DK" sz="1200" i="1" kern="100" dirty="0">
                <a:effectLst/>
                <a:latin typeface="Arial" panose="020B0604020202020204" pitchFamily="34" charset="0"/>
                <a:ea typeface="Calibri" panose="020F0502020204030204" pitchFamily="34" charset="0"/>
                <a:cs typeface="Times New Roman" panose="02020603050405020304" pitchFamily="18" charset="0"/>
              </a:rPr>
              <a:t>økonomiske dannelse</a:t>
            </a:r>
            <a:r>
              <a:rPr lang="da-DK" sz="1200" kern="100" dirty="0">
                <a:effectLst/>
                <a:latin typeface="Arial" panose="020B0604020202020204" pitchFamily="34" charset="0"/>
                <a:ea typeface="Calibri" panose="020F0502020204030204" pitchFamily="34" charset="0"/>
                <a:cs typeface="Times New Roman" panose="02020603050405020304" pitchFamily="18" charset="0"/>
              </a:rPr>
              <a:t> eller </a:t>
            </a:r>
            <a:r>
              <a:rPr lang="da-DK" sz="1200" i="1" kern="100" dirty="0" err="1">
                <a:effectLst/>
                <a:latin typeface="Arial" panose="020B0604020202020204" pitchFamily="34" charset="0"/>
                <a:ea typeface="Calibri" panose="020F0502020204030204" pitchFamily="34" charset="0"/>
                <a:cs typeface="Times New Roman" panose="02020603050405020304" pitchFamily="18" charset="0"/>
              </a:rPr>
              <a:t>financial</a:t>
            </a:r>
            <a:r>
              <a:rPr lang="da-DK" sz="1200" i="1" kern="100" dirty="0">
                <a:effectLst/>
                <a:latin typeface="Arial" panose="020B0604020202020204" pitchFamily="34" charset="0"/>
                <a:ea typeface="Calibri" panose="020F0502020204030204" pitchFamily="34" charset="0"/>
                <a:cs typeface="Times New Roman" panose="02020603050405020304" pitchFamily="18" charset="0"/>
              </a:rPr>
              <a:t> </a:t>
            </a:r>
            <a:r>
              <a:rPr lang="da-DK" sz="1200" i="1" kern="100" dirty="0" err="1">
                <a:effectLst/>
                <a:latin typeface="Arial" panose="020B0604020202020204" pitchFamily="34" charset="0"/>
                <a:ea typeface="Calibri" panose="020F0502020204030204" pitchFamily="34" charset="0"/>
                <a:cs typeface="Times New Roman" panose="02020603050405020304" pitchFamily="18" charset="0"/>
              </a:rPr>
              <a:t>literacy</a:t>
            </a:r>
            <a:r>
              <a:rPr lang="da-DK" sz="1200" kern="100" dirty="0">
                <a:effectLst/>
                <a:latin typeface="Arial" panose="020B0604020202020204" pitchFamily="34" charset="0"/>
                <a:ea typeface="Calibri" panose="020F0502020204030204" pitchFamily="34" charset="0"/>
                <a:cs typeface="Times New Roman" panose="02020603050405020304" pitchFamily="18" charset="0"/>
              </a:rPr>
              <a:t>.</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kern="100" dirty="0">
                <a:effectLst/>
                <a:latin typeface="Arial" panose="020B0604020202020204" pitchFamily="34" charset="0"/>
                <a:ea typeface="Calibri" panose="020F0502020204030204" pitchFamily="34" charset="0"/>
                <a:cs typeface="Times New Roman" panose="02020603050405020304" pitchFamily="18" charset="0"/>
              </a:rPr>
              <a:t>For at styrke fagligheden i konkurrencen, har vi i samarbejde med undervisere og fagpersoner udviklet en læringsplatform i tilknytning til Aktiedysten. Her er både en værktøjskasse med redskaber som eleverne kan arbejde selvstændigt med og et undervisningsforløb, du som lærer kan bruge med klassen.</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kern="100" dirty="0">
                <a:effectLst/>
                <a:latin typeface="Arial" panose="020B0604020202020204" pitchFamily="34" charset="0"/>
                <a:ea typeface="Calibri" panose="020F0502020204030204" pitchFamily="34" charset="0"/>
                <a:cs typeface="Times New Roman" panose="02020603050405020304" pitchFamily="18" charset="0"/>
              </a:rPr>
              <a:t>Konkurrencen gælder ikke kun om at vinde selve spillet. Ud af de fem klasser, som klarer sig bedst i spillet, kårer juryen den klasse, som bedst redegør for, hvordan de mener man investerer </a:t>
            </a:r>
            <a:r>
              <a:rPr lang="da-DK" sz="1200" i="1" kern="100" dirty="0">
                <a:effectLst/>
                <a:latin typeface="Arial" panose="020B0604020202020204" pitchFamily="34" charset="0"/>
                <a:ea typeface="Calibri" panose="020F0502020204030204" pitchFamily="34" charset="0"/>
                <a:cs typeface="Times New Roman" panose="02020603050405020304" pitchFamily="18" charset="0"/>
              </a:rPr>
              <a:t>klogest og mest ansvarligt</a:t>
            </a:r>
            <a:r>
              <a:rPr lang="da-DK" sz="1200" kern="100" dirty="0">
                <a:effectLst/>
                <a:latin typeface="Arial" panose="020B0604020202020204" pitchFamily="34" charset="0"/>
                <a:ea typeface="Calibri" panose="020F0502020204030204" pitchFamily="34" charset="0"/>
                <a:cs typeface="Times New Roman" panose="02020603050405020304" pitchFamily="18" charset="0"/>
              </a:rPr>
              <a:t>. Bemærk i øvrigt, at det er en holdkonkurrence, hvor klassen arbejder sammen mod andre klasser. Det har vi valgt for at styrke samarbejdet mellem klassekammeraterne og fremme den sunde konkurrenceånd.</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kstfelt 7">
            <a:extLst>
              <a:ext uri="{FF2B5EF4-FFF2-40B4-BE49-F238E27FC236}">
                <a16:creationId xmlns:a16="http://schemas.microsoft.com/office/drawing/2014/main" id="{62620E78-E21F-7F36-8204-D2690C41922C}"/>
              </a:ext>
            </a:extLst>
          </p:cNvPr>
          <p:cNvSpPr txBox="1"/>
          <p:nvPr/>
        </p:nvSpPr>
        <p:spPr>
          <a:xfrm>
            <a:off x="6401706" y="3297925"/>
            <a:ext cx="5320846" cy="2658998"/>
          </a:xfrm>
          <a:prstGeom prst="rect">
            <a:avLst/>
          </a:prstGeom>
          <a:noFill/>
        </p:spPr>
        <p:txBody>
          <a:bodyPr wrap="square">
            <a:spAutoFit/>
          </a:bodyPr>
          <a:lstStyle/>
          <a:p>
            <a:pPr>
              <a:lnSpc>
                <a:spcPct val="107000"/>
              </a:lnSpc>
              <a:spcAft>
                <a:spcPts val="800"/>
              </a:spcAft>
            </a:pPr>
            <a:r>
              <a:rPr lang="da-DK" sz="1200" kern="100" dirty="0">
                <a:effectLst/>
                <a:latin typeface="Arial" panose="020B0604020202020204" pitchFamily="34" charset="0"/>
                <a:ea typeface="Calibri" panose="020F0502020204030204" pitchFamily="34" charset="0"/>
                <a:cs typeface="Times New Roman" panose="02020603050405020304" pitchFamily="18" charset="0"/>
              </a:rPr>
              <a:t>Vi er inspireret af andre læringskonkurrencer som fx Avisen i Undervisningen og Pengeugen. Konceptet tager udgangspunkt i vores online spil Aktiedysten. Erfaringen fra de lærere som i forvejen bruger spillet viser, at spillet skaber højt engagement hos eleverne og gør dem motiverede til at arbejde med emner og begreber i særligt samfundsfag og matematik.</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kern="100" dirty="0">
                <a:effectLst/>
                <a:latin typeface="Arial" panose="020B0604020202020204" pitchFamily="34" charset="0"/>
                <a:ea typeface="Calibri" panose="020F0502020204030204" pitchFamily="34" charset="0"/>
                <a:cs typeface="Times New Roman" panose="02020603050405020304" pitchFamily="18" charset="0"/>
              </a:rPr>
              <a:t>Selvom Aktiedysten altså er et kendt fænomen blandt mange lærere, er det som nævnt første gang, vi afvikler Skolernes Aktiedyst. Derfor vil vi være meget taknemmelige, hvis I både løbende og efter forløbet melder tilbage med feedback, som kan forbedre konceptet.</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kern="100" dirty="0">
                <a:effectLst/>
                <a:latin typeface="Arial" panose="020B0604020202020204" pitchFamily="34" charset="0"/>
                <a:ea typeface="Calibri" panose="020F0502020204030204" pitchFamily="34" charset="0"/>
                <a:cs typeface="Times New Roman" panose="02020603050405020304" pitchFamily="18" charset="0"/>
              </a:rPr>
              <a:t>God fornøjelse</a:t>
            </a:r>
            <a:br>
              <a:rPr lang="da-DK" sz="1200" kern="100" dirty="0">
                <a:latin typeface="Calibri" panose="020F0502020204030204" pitchFamily="34" charset="0"/>
                <a:ea typeface="Calibri" panose="020F0502020204030204" pitchFamily="34" charset="0"/>
                <a:cs typeface="Times New Roman" panose="02020603050405020304" pitchFamily="18" charset="0"/>
              </a:rPr>
            </a:br>
            <a:r>
              <a:rPr lang="da-DK" sz="1200" kern="100" dirty="0">
                <a:effectLst/>
                <a:latin typeface="Arial" panose="020B0604020202020204" pitchFamily="34" charset="0"/>
                <a:ea typeface="Calibri" panose="020F0502020204030204" pitchFamily="34" charset="0"/>
                <a:cs typeface="Times New Roman" panose="02020603050405020304" pitchFamily="18" charset="0"/>
              </a:rPr>
              <a:t> Aktiedysten</a:t>
            </a:r>
            <a:endParaRPr lang="da-DK"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Billede 8">
            <a:extLst>
              <a:ext uri="{FF2B5EF4-FFF2-40B4-BE49-F238E27FC236}">
                <a16:creationId xmlns:a16="http://schemas.microsoft.com/office/drawing/2014/main" id="{7A2050A2-F170-0F90-C357-35794D633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936" y="918941"/>
            <a:ext cx="3163664" cy="2175018"/>
          </a:xfrm>
          <a:prstGeom prst="rect">
            <a:avLst/>
          </a:prstGeom>
        </p:spPr>
      </p:pic>
    </p:spTree>
    <p:extLst>
      <p:ext uri="{BB962C8B-B14F-4D97-AF65-F5344CB8AC3E}">
        <p14:creationId xmlns:p14="http://schemas.microsoft.com/office/powerpoint/2010/main" val="4192266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EFA3B11-2133-CC35-7D34-7C4E4040D518}"/>
              </a:ext>
            </a:extLst>
          </p:cNvPr>
          <p:cNvSpPr/>
          <p:nvPr/>
        </p:nvSpPr>
        <p:spPr>
          <a:xfrm>
            <a:off x="0" y="0"/>
            <a:ext cx="12192000" cy="6858000"/>
          </a:xfrm>
          <a:prstGeom prst="rect">
            <a:avLst/>
          </a:prstGeom>
          <a:solidFill>
            <a:srgbClr val="7EC9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felt 2">
            <a:extLst>
              <a:ext uri="{FF2B5EF4-FFF2-40B4-BE49-F238E27FC236}">
                <a16:creationId xmlns:a16="http://schemas.microsoft.com/office/drawing/2014/main" id="{0B474DB4-4407-8AE2-EF51-69FAA6F7BFF8}"/>
              </a:ext>
            </a:extLst>
          </p:cNvPr>
          <p:cNvSpPr txBox="1"/>
          <p:nvPr/>
        </p:nvSpPr>
        <p:spPr>
          <a:xfrm>
            <a:off x="732970" y="1301612"/>
            <a:ext cx="6306457" cy="769441"/>
          </a:xfrm>
          <a:prstGeom prst="rect">
            <a:avLst/>
          </a:prstGeom>
          <a:noFill/>
        </p:spPr>
        <p:txBody>
          <a:bodyPr wrap="square" rtlCol="0">
            <a:spAutoFit/>
          </a:bodyPr>
          <a:lstStyle/>
          <a:p>
            <a:r>
              <a:rPr lang="da-DK" sz="4400" b="1" dirty="0">
                <a:solidFill>
                  <a:schemeClr val="bg1"/>
                </a:solidFill>
                <a:latin typeface="Quicksand Medium" pitchFamily="2" charset="0"/>
              </a:rPr>
              <a:t>Forløbet har 3 faser</a:t>
            </a:r>
          </a:p>
        </p:txBody>
      </p:sp>
      <p:sp>
        <p:nvSpPr>
          <p:cNvPr id="6" name="Tekstfelt 5">
            <a:extLst>
              <a:ext uri="{FF2B5EF4-FFF2-40B4-BE49-F238E27FC236}">
                <a16:creationId xmlns:a16="http://schemas.microsoft.com/office/drawing/2014/main" id="{5C7A7B8C-78CF-0BA7-3425-5748E0C7C99A}"/>
              </a:ext>
            </a:extLst>
          </p:cNvPr>
          <p:cNvSpPr txBox="1"/>
          <p:nvPr/>
        </p:nvSpPr>
        <p:spPr>
          <a:xfrm>
            <a:off x="142240" y="4272395"/>
            <a:ext cx="3562244" cy="1015663"/>
          </a:xfrm>
          <a:prstGeom prst="rect">
            <a:avLst/>
          </a:prstGeom>
          <a:noFill/>
        </p:spPr>
        <p:txBody>
          <a:bodyPr wrap="square">
            <a:spAutoFit/>
          </a:bodyPr>
          <a:lstStyle/>
          <a:p>
            <a:pPr algn="ctr"/>
            <a:r>
              <a:rPr lang="da-DK" sz="2000" b="1" dirty="0">
                <a:solidFill>
                  <a:schemeClr val="bg1"/>
                </a:solidFill>
              </a:rPr>
              <a:t>Første fase: Undervisning</a:t>
            </a:r>
          </a:p>
          <a:p>
            <a:pPr algn="ctr"/>
            <a:r>
              <a:rPr lang="da-DK" sz="2000" dirty="0">
                <a:solidFill>
                  <a:schemeClr val="bg1"/>
                </a:solidFill>
              </a:rPr>
              <a:t>- </a:t>
            </a:r>
            <a:r>
              <a:rPr lang="da-DK" sz="2000" i="1" dirty="0">
                <a:solidFill>
                  <a:schemeClr val="bg1"/>
                </a:solidFill>
              </a:rPr>
              <a:t>Forstå de grundlæggende begreber</a:t>
            </a:r>
          </a:p>
        </p:txBody>
      </p:sp>
      <p:sp>
        <p:nvSpPr>
          <p:cNvPr id="7" name="Tekstfelt 6">
            <a:extLst>
              <a:ext uri="{FF2B5EF4-FFF2-40B4-BE49-F238E27FC236}">
                <a16:creationId xmlns:a16="http://schemas.microsoft.com/office/drawing/2014/main" id="{7F04E8EF-98BD-950A-0C3E-8A950028C451}"/>
              </a:ext>
            </a:extLst>
          </p:cNvPr>
          <p:cNvSpPr txBox="1"/>
          <p:nvPr/>
        </p:nvSpPr>
        <p:spPr>
          <a:xfrm>
            <a:off x="3836564" y="4289227"/>
            <a:ext cx="3763116" cy="1015663"/>
          </a:xfrm>
          <a:prstGeom prst="rect">
            <a:avLst/>
          </a:prstGeom>
          <a:noFill/>
        </p:spPr>
        <p:txBody>
          <a:bodyPr wrap="square">
            <a:spAutoFit/>
          </a:bodyPr>
          <a:lstStyle/>
          <a:p>
            <a:pPr algn="ctr"/>
            <a:r>
              <a:rPr lang="da-DK" sz="2000" b="1" dirty="0">
                <a:solidFill>
                  <a:schemeClr val="bg1"/>
                </a:solidFill>
              </a:rPr>
              <a:t>Anden fase: Engagement</a:t>
            </a:r>
          </a:p>
          <a:p>
            <a:pPr algn="ctr"/>
            <a:r>
              <a:rPr lang="da-DK" sz="2000" i="1" dirty="0">
                <a:solidFill>
                  <a:schemeClr val="bg1"/>
                </a:solidFill>
              </a:rPr>
              <a:t>- Arbejd sammen i konkurrence mod andre klasser</a:t>
            </a:r>
          </a:p>
        </p:txBody>
      </p:sp>
      <p:sp>
        <p:nvSpPr>
          <p:cNvPr id="8" name="Tekstfelt 7">
            <a:extLst>
              <a:ext uri="{FF2B5EF4-FFF2-40B4-BE49-F238E27FC236}">
                <a16:creationId xmlns:a16="http://schemas.microsoft.com/office/drawing/2014/main" id="{B7D31BA5-EABC-12C0-261D-D5947B616667}"/>
              </a:ext>
            </a:extLst>
          </p:cNvPr>
          <p:cNvSpPr txBox="1"/>
          <p:nvPr/>
        </p:nvSpPr>
        <p:spPr>
          <a:xfrm>
            <a:off x="7556441" y="4272394"/>
            <a:ext cx="4191452" cy="707886"/>
          </a:xfrm>
          <a:prstGeom prst="rect">
            <a:avLst/>
          </a:prstGeom>
          <a:noFill/>
        </p:spPr>
        <p:txBody>
          <a:bodyPr wrap="square">
            <a:spAutoFit/>
          </a:bodyPr>
          <a:lstStyle/>
          <a:p>
            <a:pPr algn="ctr"/>
            <a:r>
              <a:rPr lang="da-DK" sz="2000" b="1" dirty="0">
                <a:solidFill>
                  <a:schemeClr val="bg1"/>
                </a:solidFill>
              </a:rPr>
              <a:t>Tredje fase: Læring</a:t>
            </a:r>
          </a:p>
          <a:p>
            <a:pPr algn="ctr"/>
            <a:r>
              <a:rPr lang="da-DK" sz="2000" i="1" dirty="0">
                <a:solidFill>
                  <a:schemeClr val="bg1"/>
                </a:solidFill>
              </a:rPr>
              <a:t>- Brug jeres viden klogt og ansvarligt</a:t>
            </a:r>
          </a:p>
        </p:txBody>
      </p:sp>
      <p:sp>
        <p:nvSpPr>
          <p:cNvPr id="9" name="Rektangel 8">
            <a:extLst>
              <a:ext uri="{FF2B5EF4-FFF2-40B4-BE49-F238E27FC236}">
                <a16:creationId xmlns:a16="http://schemas.microsoft.com/office/drawing/2014/main" id="{AA2AE128-B0AF-5129-1B90-623B9E9EB80B}"/>
              </a:ext>
            </a:extLst>
          </p:cNvPr>
          <p:cNvSpPr/>
          <p:nvPr/>
        </p:nvSpPr>
        <p:spPr>
          <a:xfrm>
            <a:off x="7366000" y="306516"/>
            <a:ext cx="4838700" cy="176453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a:extLst>
              <a:ext uri="{FF2B5EF4-FFF2-40B4-BE49-F238E27FC236}">
                <a16:creationId xmlns:a16="http://schemas.microsoft.com/office/drawing/2014/main" id="{960C23BE-3593-8614-73DA-EDE7654BFCD9}"/>
              </a:ext>
            </a:extLst>
          </p:cNvPr>
          <p:cNvSpPr txBox="1"/>
          <p:nvPr/>
        </p:nvSpPr>
        <p:spPr>
          <a:xfrm>
            <a:off x="7467600" y="507826"/>
            <a:ext cx="3596640" cy="1384995"/>
          </a:xfrm>
          <a:prstGeom prst="rect">
            <a:avLst/>
          </a:prstGeom>
          <a:noFill/>
        </p:spPr>
        <p:txBody>
          <a:bodyPr wrap="square">
            <a:spAutoFit/>
          </a:bodyPr>
          <a:lstStyle/>
          <a:p>
            <a:r>
              <a:rPr lang="da-DK" sz="1200" b="1" dirty="0">
                <a:solidFill>
                  <a:schemeClr val="tx1">
                    <a:lumMod val="50000"/>
                    <a:lumOff val="50000"/>
                  </a:schemeClr>
                </a:solidFill>
                <a:effectLst/>
                <a:latin typeface="Quicksand Medium" pitchFamily="2" charset="0"/>
              </a:rPr>
              <a:t>Til læren: </a:t>
            </a:r>
            <a:r>
              <a:rPr lang="da-DK" sz="1200" b="0" dirty="0">
                <a:solidFill>
                  <a:schemeClr val="tx1">
                    <a:lumMod val="50000"/>
                    <a:lumOff val="50000"/>
                  </a:schemeClr>
                </a:solidFill>
                <a:effectLst/>
                <a:latin typeface="Quicksand Medium" pitchFamily="2" charset="0"/>
              </a:rPr>
              <a:t>Du kan bruge de efterfølgende slides til at præsentere forløbet for dine elever. Det er op til dig, hvor meget tid du kan afsætte til konkurrencen. Derfor har vi i præsentationen lagt op til at du kan rette i den.</a:t>
            </a:r>
          </a:p>
          <a:p>
            <a:endParaRPr lang="da-DK" sz="1200" dirty="0">
              <a:solidFill>
                <a:schemeClr val="tx1">
                  <a:lumMod val="50000"/>
                  <a:lumOff val="50000"/>
                </a:schemeClr>
              </a:solidFill>
              <a:latin typeface="Quicksand Medium" pitchFamily="2" charset="0"/>
            </a:endParaRPr>
          </a:p>
          <a:p>
            <a:r>
              <a:rPr lang="da-DK" sz="1200" dirty="0">
                <a:solidFill>
                  <a:schemeClr val="tx1">
                    <a:lumMod val="50000"/>
                    <a:lumOff val="50000"/>
                  </a:schemeClr>
                </a:solidFill>
                <a:latin typeface="Quicksand Medium" pitchFamily="2" charset="0"/>
              </a:rPr>
              <a:t>Slet evt. denne besked inden præsentation ;)</a:t>
            </a:r>
          </a:p>
        </p:txBody>
      </p:sp>
      <p:pic>
        <p:nvPicPr>
          <p:cNvPr id="11" name="Billede 10">
            <a:extLst>
              <a:ext uri="{FF2B5EF4-FFF2-40B4-BE49-F238E27FC236}">
                <a16:creationId xmlns:a16="http://schemas.microsoft.com/office/drawing/2014/main" id="{7D16110A-CE57-0F94-3D31-FE2BF3892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5493" y="406114"/>
            <a:ext cx="1253807" cy="861992"/>
          </a:xfrm>
          <a:prstGeom prst="rect">
            <a:avLst/>
          </a:prstGeom>
        </p:spPr>
      </p:pic>
      <p:pic>
        <p:nvPicPr>
          <p:cNvPr id="13" name="Grafik 12" descr="Hoved med tandhjul">
            <a:extLst>
              <a:ext uri="{FF2B5EF4-FFF2-40B4-BE49-F238E27FC236}">
                <a16:creationId xmlns:a16="http://schemas.microsoft.com/office/drawing/2014/main" id="{8875D663-B451-C397-A587-9D91C45FDF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2847" y="2867424"/>
            <a:ext cx="1351068" cy="1351068"/>
          </a:xfrm>
          <a:prstGeom prst="rect">
            <a:avLst/>
          </a:prstGeom>
        </p:spPr>
      </p:pic>
      <p:pic>
        <p:nvPicPr>
          <p:cNvPr id="14" name="Grafik 13" descr="Børn">
            <a:extLst>
              <a:ext uri="{FF2B5EF4-FFF2-40B4-BE49-F238E27FC236}">
                <a16:creationId xmlns:a16="http://schemas.microsoft.com/office/drawing/2014/main" id="{40C5D1FF-4D19-A3AA-B3EA-6A2A8E241D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001987" y="3050298"/>
            <a:ext cx="1351068" cy="1351068"/>
          </a:xfrm>
          <a:prstGeom prst="rect">
            <a:avLst/>
          </a:prstGeom>
        </p:spPr>
      </p:pic>
      <p:pic>
        <p:nvPicPr>
          <p:cNvPr id="15" name="Grafik 14" descr="Podium">
            <a:extLst>
              <a:ext uri="{FF2B5EF4-FFF2-40B4-BE49-F238E27FC236}">
                <a16:creationId xmlns:a16="http://schemas.microsoft.com/office/drawing/2014/main" id="{CA5C9720-6487-0894-1583-EA4C3B85BE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938533" y="2938159"/>
            <a:ext cx="1351068" cy="1351068"/>
          </a:xfrm>
          <a:prstGeom prst="rect">
            <a:avLst/>
          </a:prstGeom>
        </p:spPr>
      </p:pic>
      <p:pic>
        <p:nvPicPr>
          <p:cNvPr id="16" name="Billede 15">
            <a:extLst>
              <a:ext uri="{FF2B5EF4-FFF2-40B4-BE49-F238E27FC236}">
                <a16:creationId xmlns:a16="http://schemas.microsoft.com/office/drawing/2014/main" id="{2B3EFCE5-352E-89C2-73C8-D4411665C2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53600" y="5367338"/>
            <a:ext cx="2168236" cy="1490662"/>
          </a:xfrm>
          <a:prstGeom prst="rect">
            <a:avLst/>
          </a:prstGeom>
        </p:spPr>
      </p:pic>
    </p:spTree>
    <p:extLst>
      <p:ext uri="{BB962C8B-B14F-4D97-AF65-F5344CB8AC3E}">
        <p14:creationId xmlns:p14="http://schemas.microsoft.com/office/powerpoint/2010/main" val="2841804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51BC9BC-9A90-90BD-BA95-1482597CBB5D}"/>
              </a:ext>
            </a:extLst>
          </p:cNvPr>
          <p:cNvSpPr/>
          <p:nvPr/>
        </p:nvSpPr>
        <p:spPr>
          <a:xfrm>
            <a:off x="0" y="0"/>
            <a:ext cx="12192000" cy="6858000"/>
          </a:xfrm>
          <a:prstGeom prst="rect">
            <a:avLst/>
          </a:prstGeom>
          <a:solidFill>
            <a:srgbClr val="7EC9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D3D58DE8-B7CF-AA9E-174F-94857C9AEF5A}"/>
              </a:ext>
            </a:extLst>
          </p:cNvPr>
          <p:cNvSpPr/>
          <p:nvPr/>
        </p:nvSpPr>
        <p:spPr>
          <a:xfrm>
            <a:off x="7366000" y="306516"/>
            <a:ext cx="4838700" cy="209378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E48454CD-E25F-2D81-DA4F-9A52ADEAB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5493" y="406114"/>
            <a:ext cx="1253807" cy="861992"/>
          </a:xfrm>
          <a:prstGeom prst="rect">
            <a:avLst/>
          </a:prstGeom>
        </p:spPr>
      </p:pic>
      <p:sp>
        <p:nvSpPr>
          <p:cNvPr id="4" name="Tekstfelt 3">
            <a:extLst>
              <a:ext uri="{FF2B5EF4-FFF2-40B4-BE49-F238E27FC236}">
                <a16:creationId xmlns:a16="http://schemas.microsoft.com/office/drawing/2014/main" id="{C503C1D9-6A7F-D8DC-7AEE-0BA5930218A5}"/>
              </a:ext>
            </a:extLst>
          </p:cNvPr>
          <p:cNvSpPr txBox="1"/>
          <p:nvPr/>
        </p:nvSpPr>
        <p:spPr>
          <a:xfrm>
            <a:off x="755650" y="2400300"/>
            <a:ext cx="7607300" cy="3539430"/>
          </a:xfrm>
          <a:prstGeom prst="rect">
            <a:avLst/>
          </a:prstGeom>
          <a:noFill/>
        </p:spPr>
        <p:txBody>
          <a:bodyPr wrap="square" rtlCol="0">
            <a:spAutoFit/>
          </a:bodyPr>
          <a:lstStyle/>
          <a:p>
            <a:r>
              <a:rPr lang="da-DK" sz="1600" b="0" dirty="0">
                <a:solidFill>
                  <a:schemeClr val="bg1"/>
                </a:solidFill>
                <a:effectLst/>
                <a:latin typeface="Quicksand Medium" pitchFamily="2" charset="0"/>
              </a:rPr>
              <a:t>Første fase handler om opbygge grundlæggende forståelse for aktiemarkedet, som er vigtigt inden vi kaster os ud i spillet.</a:t>
            </a:r>
          </a:p>
          <a:p>
            <a:endParaRPr lang="da-DK" sz="1600" dirty="0">
              <a:solidFill>
                <a:schemeClr val="bg1"/>
              </a:solidFill>
              <a:latin typeface="Quicksand Medium" pitchFamily="2" charset="0"/>
            </a:endParaRPr>
          </a:p>
          <a:p>
            <a:r>
              <a:rPr lang="da-DK" sz="1600" b="0" dirty="0">
                <a:solidFill>
                  <a:schemeClr val="bg1"/>
                </a:solidFill>
                <a:effectLst/>
                <a:latin typeface="Quicksand Medium" pitchFamily="2" charset="0"/>
              </a:rPr>
              <a:t>Derfor skal vi igennem:</a:t>
            </a:r>
          </a:p>
          <a:p>
            <a:pPr marL="285750" indent="-285750">
              <a:buFont typeface="Arial" panose="020B0604020202020204" pitchFamily="34" charset="0"/>
              <a:buChar char="•"/>
            </a:pPr>
            <a:r>
              <a:rPr lang="da-DK" sz="1600" dirty="0">
                <a:solidFill>
                  <a:schemeClr val="bg1"/>
                </a:solidFill>
                <a:latin typeface="Quicksand Medium" pitchFamily="2" charset="0"/>
              </a:rPr>
              <a:t>Opstartswebinar 28. september</a:t>
            </a:r>
          </a:p>
          <a:p>
            <a:pPr marL="285750" indent="-285750">
              <a:buFont typeface="Arial" panose="020B0604020202020204" pitchFamily="34" charset="0"/>
              <a:buChar char="•"/>
            </a:pPr>
            <a:r>
              <a:rPr lang="da-DK" sz="1600" dirty="0">
                <a:solidFill>
                  <a:schemeClr val="bg1"/>
                </a:solidFill>
                <a:latin typeface="Quicksand Medium" pitchFamily="2" charset="0"/>
              </a:rPr>
              <a:t>Besøg fra banken </a:t>
            </a:r>
            <a:r>
              <a:rPr lang="da-DK" sz="1600" dirty="0">
                <a:solidFill>
                  <a:schemeClr val="bg1"/>
                </a:solidFill>
                <a:latin typeface="Quicksand Medium" pitchFamily="2" charset="0"/>
                <a:hlinkClick r:id="rId3"/>
              </a:rPr>
              <a:t>(book et besøg her)</a:t>
            </a:r>
            <a:endParaRPr lang="da-DK" sz="1600" dirty="0">
              <a:solidFill>
                <a:schemeClr val="bg1"/>
              </a:solidFill>
              <a:latin typeface="Quicksand Medium" pitchFamily="2" charset="0"/>
            </a:endParaRPr>
          </a:p>
          <a:p>
            <a:endParaRPr lang="da-DK" sz="1600" dirty="0">
              <a:solidFill>
                <a:schemeClr val="bg1"/>
              </a:solidFill>
              <a:latin typeface="Quicksand Medium" pitchFamily="2" charset="0"/>
            </a:endParaRPr>
          </a:p>
          <a:p>
            <a:r>
              <a:rPr lang="da-DK" sz="1600" b="0" dirty="0">
                <a:effectLst/>
                <a:highlight>
                  <a:srgbClr val="FFFF00"/>
                </a:highlight>
                <a:latin typeface="Quicksand Medium" pitchFamily="2" charset="0"/>
              </a:rPr>
              <a:t>[Indsæt de elementer du gerne vil igennem med dine elever herunder]</a:t>
            </a:r>
          </a:p>
          <a:p>
            <a:pPr marL="285750" indent="-285750">
              <a:buFont typeface="Arial" panose="020B0604020202020204" pitchFamily="34" charset="0"/>
              <a:buChar char="•"/>
            </a:pPr>
            <a:r>
              <a:rPr lang="da-DK" sz="1600" dirty="0">
                <a:solidFill>
                  <a:schemeClr val="bg1"/>
                </a:solidFill>
                <a:latin typeface="Quicksand Medium" pitchFamily="2" charset="0"/>
              </a:rPr>
              <a:t>Forløbet ”Yolo Invest” </a:t>
            </a:r>
            <a:r>
              <a:rPr lang="da-DK" sz="1600" dirty="0">
                <a:solidFill>
                  <a:schemeClr val="bg1"/>
                </a:solidFill>
                <a:latin typeface="Quicksand Medium" pitchFamily="2" charset="0"/>
                <a:hlinkClick r:id="rId4"/>
              </a:rPr>
              <a:t>(link til forløb)</a:t>
            </a:r>
            <a:endParaRPr lang="da-DK" sz="1600" dirty="0">
              <a:solidFill>
                <a:schemeClr val="bg1"/>
              </a:solidFill>
              <a:latin typeface="Quicksand Medium" pitchFamily="2" charset="0"/>
            </a:endParaRPr>
          </a:p>
          <a:p>
            <a:pPr marL="285750" indent="-285750">
              <a:buFont typeface="Arial" panose="020B0604020202020204" pitchFamily="34" charset="0"/>
              <a:buChar char="•"/>
            </a:pPr>
            <a:r>
              <a:rPr lang="da-DK" sz="1600" dirty="0">
                <a:solidFill>
                  <a:schemeClr val="bg1"/>
                </a:solidFill>
                <a:latin typeface="Quicksand Medium" pitchFamily="2" charset="0"/>
              </a:rPr>
              <a:t>Videokursus </a:t>
            </a:r>
            <a:r>
              <a:rPr lang="da-DK" sz="1600" dirty="0">
                <a:solidFill>
                  <a:schemeClr val="bg1"/>
                </a:solidFill>
                <a:latin typeface="Quicksand Medium" pitchFamily="2" charset="0"/>
                <a:hlinkClick r:id="rId5"/>
              </a:rPr>
              <a:t>(link til videokursus)</a:t>
            </a:r>
            <a:endParaRPr lang="da-DK" sz="1600" dirty="0">
              <a:solidFill>
                <a:schemeClr val="bg1"/>
              </a:solidFill>
              <a:latin typeface="Quicksand Medium" pitchFamily="2" charset="0"/>
            </a:endParaRPr>
          </a:p>
          <a:p>
            <a:pPr marL="285750" indent="-285750">
              <a:buFont typeface="Arial" panose="020B0604020202020204" pitchFamily="34" charset="0"/>
              <a:buChar char="•"/>
            </a:pPr>
            <a:r>
              <a:rPr lang="da-DK" sz="1600" b="0" dirty="0">
                <a:solidFill>
                  <a:schemeClr val="bg1"/>
                </a:solidFill>
                <a:effectLst/>
                <a:latin typeface="Quicksand Medium" pitchFamily="2" charset="0"/>
              </a:rPr>
              <a:t>Risikoprofil </a:t>
            </a:r>
            <a:r>
              <a:rPr lang="da-DK" sz="1600" b="0" dirty="0">
                <a:solidFill>
                  <a:schemeClr val="bg1"/>
                </a:solidFill>
                <a:effectLst/>
                <a:latin typeface="Quicksand Medium" pitchFamily="2" charset="0"/>
                <a:hlinkClick r:id="rId6"/>
              </a:rPr>
              <a:t>(link til risikoprofil)</a:t>
            </a:r>
            <a:endParaRPr lang="da-DK" sz="1600" b="0" dirty="0">
              <a:solidFill>
                <a:schemeClr val="bg1"/>
              </a:solidFill>
              <a:effectLst/>
              <a:latin typeface="Quicksand Medium" pitchFamily="2" charset="0"/>
            </a:endParaRPr>
          </a:p>
          <a:p>
            <a:pPr marL="285750" indent="-285750">
              <a:buFont typeface="Arial" panose="020B0604020202020204" pitchFamily="34" charset="0"/>
              <a:buChar char="•"/>
            </a:pPr>
            <a:r>
              <a:rPr lang="da-DK" sz="1600" dirty="0">
                <a:solidFill>
                  <a:schemeClr val="bg1"/>
                </a:solidFill>
                <a:latin typeface="Quicksand Medium" pitchFamily="2" charset="0"/>
              </a:rPr>
              <a:t>Etisk kompas </a:t>
            </a:r>
            <a:r>
              <a:rPr lang="da-DK" sz="1600" dirty="0">
                <a:solidFill>
                  <a:schemeClr val="bg1"/>
                </a:solidFill>
                <a:latin typeface="Quicksand Medium" pitchFamily="2" charset="0"/>
                <a:hlinkClick r:id="rId7"/>
              </a:rPr>
              <a:t>(link til etisk kompas)</a:t>
            </a:r>
            <a:endParaRPr lang="da-DK" sz="1600" dirty="0">
              <a:solidFill>
                <a:schemeClr val="bg1"/>
              </a:solidFill>
              <a:latin typeface="Quicksand Medium" pitchFamily="2" charset="0"/>
            </a:endParaRPr>
          </a:p>
          <a:p>
            <a:pPr marL="285750" indent="-285750">
              <a:buFont typeface="Arial" panose="020B0604020202020204" pitchFamily="34" charset="0"/>
              <a:buChar char="•"/>
            </a:pPr>
            <a:r>
              <a:rPr lang="da-DK" sz="1600" b="0" dirty="0">
                <a:solidFill>
                  <a:schemeClr val="bg1"/>
                </a:solidFill>
                <a:effectLst/>
                <a:latin typeface="Quicksand Medium" pitchFamily="2" charset="0"/>
              </a:rPr>
              <a:t>Aktiequizzen </a:t>
            </a:r>
            <a:r>
              <a:rPr lang="da-DK" sz="1600" b="0" dirty="0">
                <a:solidFill>
                  <a:schemeClr val="bg1"/>
                </a:solidFill>
                <a:effectLst/>
                <a:latin typeface="Quicksand Medium" pitchFamily="2" charset="0"/>
                <a:hlinkClick r:id="rId8"/>
              </a:rPr>
              <a:t>(link til aktiequizzen)</a:t>
            </a:r>
            <a:endParaRPr lang="da-DK" sz="1600" b="0" dirty="0">
              <a:solidFill>
                <a:schemeClr val="bg1"/>
              </a:solidFill>
              <a:effectLst/>
              <a:latin typeface="Quicksand Medium" pitchFamily="2" charset="0"/>
            </a:endParaRPr>
          </a:p>
          <a:p>
            <a:pPr marL="285750" indent="-285750">
              <a:buFont typeface="Arial" panose="020B0604020202020204" pitchFamily="34" charset="0"/>
              <a:buChar char="•"/>
            </a:pPr>
            <a:endParaRPr lang="da-DK" sz="1600" b="0" dirty="0">
              <a:solidFill>
                <a:schemeClr val="bg1"/>
              </a:solidFill>
              <a:effectLst/>
              <a:latin typeface="Quicksand Medium" pitchFamily="2" charset="0"/>
            </a:endParaRPr>
          </a:p>
        </p:txBody>
      </p:sp>
      <p:sp>
        <p:nvSpPr>
          <p:cNvPr id="10" name="Tekstfelt 9">
            <a:extLst>
              <a:ext uri="{FF2B5EF4-FFF2-40B4-BE49-F238E27FC236}">
                <a16:creationId xmlns:a16="http://schemas.microsoft.com/office/drawing/2014/main" id="{AB2CFCC6-6D58-5739-3AE3-9D45CB1CC8CB}"/>
              </a:ext>
            </a:extLst>
          </p:cNvPr>
          <p:cNvSpPr txBox="1"/>
          <p:nvPr/>
        </p:nvSpPr>
        <p:spPr>
          <a:xfrm>
            <a:off x="806450" y="953750"/>
            <a:ext cx="8089900" cy="1446550"/>
          </a:xfrm>
          <a:prstGeom prst="rect">
            <a:avLst/>
          </a:prstGeom>
          <a:noFill/>
        </p:spPr>
        <p:txBody>
          <a:bodyPr wrap="square" rtlCol="0">
            <a:spAutoFit/>
          </a:bodyPr>
          <a:lstStyle/>
          <a:p>
            <a:r>
              <a:rPr lang="da-DK" sz="4400" b="1" dirty="0">
                <a:solidFill>
                  <a:schemeClr val="bg1"/>
                </a:solidFill>
              </a:rPr>
              <a:t>Første fase: </a:t>
            </a:r>
          </a:p>
          <a:p>
            <a:r>
              <a:rPr lang="da-DK" sz="4400" b="1" dirty="0">
                <a:solidFill>
                  <a:schemeClr val="bg1"/>
                </a:solidFill>
              </a:rPr>
              <a:t>Undervisning</a:t>
            </a:r>
            <a:endParaRPr lang="da-DK" sz="4400" b="1" dirty="0">
              <a:solidFill>
                <a:schemeClr val="bg1"/>
              </a:solidFill>
              <a:latin typeface="Quicksand Medium" pitchFamily="2" charset="0"/>
            </a:endParaRPr>
          </a:p>
        </p:txBody>
      </p:sp>
      <p:pic>
        <p:nvPicPr>
          <p:cNvPr id="3" name="Billede 2">
            <a:extLst>
              <a:ext uri="{FF2B5EF4-FFF2-40B4-BE49-F238E27FC236}">
                <a16:creationId xmlns:a16="http://schemas.microsoft.com/office/drawing/2014/main" id="{44E59A10-26CB-6DD5-8A41-234031183C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53600" y="5367338"/>
            <a:ext cx="2168236" cy="1490662"/>
          </a:xfrm>
          <a:prstGeom prst="rect">
            <a:avLst/>
          </a:prstGeom>
        </p:spPr>
      </p:pic>
      <p:sp>
        <p:nvSpPr>
          <p:cNvPr id="6" name="Tekstfelt 5">
            <a:extLst>
              <a:ext uri="{FF2B5EF4-FFF2-40B4-BE49-F238E27FC236}">
                <a16:creationId xmlns:a16="http://schemas.microsoft.com/office/drawing/2014/main" id="{7E2600BC-199E-E687-635B-3BB0054A65AA}"/>
              </a:ext>
            </a:extLst>
          </p:cNvPr>
          <p:cNvSpPr txBox="1"/>
          <p:nvPr/>
        </p:nvSpPr>
        <p:spPr>
          <a:xfrm>
            <a:off x="7467600" y="507826"/>
            <a:ext cx="3759200" cy="830997"/>
          </a:xfrm>
          <a:prstGeom prst="rect">
            <a:avLst/>
          </a:prstGeom>
          <a:noFill/>
        </p:spPr>
        <p:txBody>
          <a:bodyPr wrap="square">
            <a:spAutoFit/>
          </a:bodyPr>
          <a:lstStyle/>
          <a:p>
            <a:r>
              <a:rPr lang="da-DK" sz="1200" b="1" dirty="0">
                <a:solidFill>
                  <a:schemeClr val="tx1">
                    <a:lumMod val="50000"/>
                    <a:lumOff val="50000"/>
                  </a:schemeClr>
                </a:solidFill>
                <a:effectLst/>
                <a:latin typeface="Quicksand Medium" pitchFamily="2" charset="0"/>
              </a:rPr>
              <a:t>Til læren:</a:t>
            </a:r>
            <a:r>
              <a:rPr lang="da-DK" sz="1200" b="0" dirty="0">
                <a:solidFill>
                  <a:schemeClr val="tx1">
                    <a:lumMod val="50000"/>
                    <a:lumOff val="50000"/>
                  </a:schemeClr>
                </a:solidFill>
                <a:effectLst/>
                <a:latin typeface="Quicksand Medium" pitchFamily="2" charset="0"/>
              </a:rPr>
              <a:t>. Du kan vælge at følge forløbet for grundskoler, hvor alt ligger klar til dig. Det finder </a:t>
            </a:r>
            <a:r>
              <a:rPr lang="da-DK" sz="1200" b="0" dirty="0">
                <a:solidFill>
                  <a:schemeClr val="tx1">
                    <a:lumMod val="50000"/>
                    <a:lumOff val="50000"/>
                  </a:schemeClr>
                </a:solidFill>
                <a:effectLst/>
                <a:latin typeface="Quicksand Medium" pitchFamily="2" charset="0"/>
                <a:hlinkClick r:id="rId4"/>
              </a:rPr>
              <a:t>du link til her</a:t>
            </a:r>
            <a:r>
              <a:rPr lang="da-DK" sz="1200" b="0" dirty="0">
                <a:solidFill>
                  <a:schemeClr val="tx1">
                    <a:lumMod val="50000"/>
                    <a:lumOff val="50000"/>
                  </a:schemeClr>
                </a:solidFill>
                <a:effectLst/>
                <a:latin typeface="Quicksand Medium" pitchFamily="2" charset="0"/>
              </a:rPr>
              <a:t>. Eller du kan selv gå på opdagelse i værktøjskassen på undervisning.aktiedysten</a:t>
            </a:r>
            <a:r>
              <a:rPr lang="da-DK" sz="1200" dirty="0">
                <a:solidFill>
                  <a:schemeClr val="tx1">
                    <a:lumMod val="50000"/>
                    <a:lumOff val="50000"/>
                  </a:schemeClr>
                </a:solidFill>
                <a:latin typeface="Quicksand Medium" pitchFamily="2" charset="0"/>
              </a:rPr>
              <a:t>.dk</a:t>
            </a:r>
            <a:endParaRPr lang="da-DK" sz="1200" b="0" dirty="0">
              <a:solidFill>
                <a:schemeClr val="tx1">
                  <a:lumMod val="50000"/>
                  <a:lumOff val="50000"/>
                </a:schemeClr>
              </a:solidFill>
              <a:effectLst/>
              <a:latin typeface="Quicksand Medium" pitchFamily="2" charset="0"/>
            </a:endParaRPr>
          </a:p>
        </p:txBody>
      </p:sp>
      <p:sp>
        <p:nvSpPr>
          <p:cNvPr id="8" name="Tekstfelt 7">
            <a:extLst>
              <a:ext uri="{FF2B5EF4-FFF2-40B4-BE49-F238E27FC236}">
                <a16:creationId xmlns:a16="http://schemas.microsoft.com/office/drawing/2014/main" id="{9723E911-5980-EFF2-43B7-D261BA004902}"/>
              </a:ext>
            </a:extLst>
          </p:cNvPr>
          <p:cNvSpPr txBox="1"/>
          <p:nvPr/>
        </p:nvSpPr>
        <p:spPr>
          <a:xfrm>
            <a:off x="7467600" y="1308044"/>
            <a:ext cx="4737100" cy="1015663"/>
          </a:xfrm>
          <a:prstGeom prst="rect">
            <a:avLst/>
          </a:prstGeom>
          <a:noFill/>
        </p:spPr>
        <p:txBody>
          <a:bodyPr wrap="square">
            <a:spAutoFit/>
          </a:bodyPr>
          <a:lstStyle/>
          <a:p>
            <a:r>
              <a:rPr lang="da-DK" sz="1200" b="0" dirty="0">
                <a:solidFill>
                  <a:schemeClr val="tx1">
                    <a:lumMod val="50000"/>
                    <a:lumOff val="50000"/>
                  </a:schemeClr>
                </a:solidFill>
                <a:effectLst/>
                <a:latin typeface="Quicksand Medium" pitchFamily="2" charset="0"/>
              </a:rPr>
              <a:t>Vi anbefaler dog at du gennemgår de 3 diskutioner til juryen, som du finder sidst i præsentationen for at skabe en grundforståelse hos eleverne</a:t>
            </a:r>
          </a:p>
          <a:p>
            <a:endParaRPr lang="da-DK" sz="1200" dirty="0">
              <a:solidFill>
                <a:schemeClr val="tx1">
                  <a:lumMod val="50000"/>
                  <a:lumOff val="50000"/>
                </a:schemeClr>
              </a:solidFill>
              <a:latin typeface="Quicksand Medium" pitchFamily="2" charset="0"/>
            </a:endParaRPr>
          </a:p>
          <a:p>
            <a:r>
              <a:rPr lang="da-DK" sz="1200" dirty="0">
                <a:solidFill>
                  <a:schemeClr val="tx1">
                    <a:lumMod val="50000"/>
                    <a:lumOff val="50000"/>
                  </a:schemeClr>
                </a:solidFill>
                <a:latin typeface="Quicksand Medium" pitchFamily="2" charset="0"/>
              </a:rPr>
              <a:t>Slet evt. denne besked inden præsentation ;)</a:t>
            </a:r>
          </a:p>
        </p:txBody>
      </p:sp>
    </p:spTree>
    <p:extLst>
      <p:ext uri="{BB962C8B-B14F-4D97-AF65-F5344CB8AC3E}">
        <p14:creationId xmlns:p14="http://schemas.microsoft.com/office/powerpoint/2010/main" val="824135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51BC9BC-9A90-90BD-BA95-1482597CBB5D}"/>
              </a:ext>
            </a:extLst>
          </p:cNvPr>
          <p:cNvSpPr/>
          <p:nvPr/>
        </p:nvSpPr>
        <p:spPr>
          <a:xfrm>
            <a:off x="0" y="0"/>
            <a:ext cx="12192000" cy="6858000"/>
          </a:xfrm>
          <a:prstGeom prst="rect">
            <a:avLst/>
          </a:prstGeom>
          <a:solidFill>
            <a:srgbClr val="7EC9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a:extLst>
              <a:ext uri="{FF2B5EF4-FFF2-40B4-BE49-F238E27FC236}">
                <a16:creationId xmlns:a16="http://schemas.microsoft.com/office/drawing/2014/main" id="{C503C1D9-6A7F-D8DC-7AEE-0BA5930218A5}"/>
              </a:ext>
            </a:extLst>
          </p:cNvPr>
          <p:cNvSpPr txBox="1"/>
          <p:nvPr/>
        </p:nvSpPr>
        <p:spPr>
          <a:xfrm>
            <a:off x="728519" y="2461125"/>
            <a:ext cx="5190671" cy="2062103"/>
          </a:xfrm>
          <a:prstGeom prst="rect">
            <a:avLst/>
          </a:prstGeom>
          <a:noFill/>
        </p:spPr>
        <p:txBody>
          <a:bodyPr wrap="square" rtlCol="0">
            <a:spAutoFit/>
          </a:bodyPr>
          <a:lstStyle/>
          <a:p>
            <a:r>
              <a:rPr lang="da-DK" sz="1600" b="0" dirty="0">
                <a:solidFill>
                  <a:schemeClr val="bg1"/>
                </a:solidFill>
                <a:effectLst/>
                <a:latin typeface="Quicksand Medium" pitchFamily="2" charset="0"/>
              </a:rPr>
              <a:t>Så er det tid til, at vi skal dyste mod de andre skoler. </a:t>
            </a:r>
          </a:p>
          <a:p>
            <a:endParaRPr lang="da-DK" sz="1600" dirty="0">
              <a:solidFill>
                <a:schemeClr val="bg1"/>
              </a:solidFill>
              <a:latin typeface="Quicksand Medium" pitchFamily="2" charset="0"/>
            </a:endParaRPr>
          </a:p>
          <a:p>
            <a:r>
              <a:rPr lang="da-DK" sz="1600" b="0" dirty="0">
                <a:solidFill>
                  <a:schemeClr val="bg1"/>
                </a:solidFill>
                <a:effectLst/>
                <a:latin typeface="Quicksand Medium" pitchFamily="2" charset="0"/>
              </a:rPr>
              <a:t>Er I klar</a:t>
            </a:r>
            <a:r>
              <a:rPr lang="da-DK" sz="1600" dirty="0">
                <a:solidFill>
                  <a:schemeClr val="bg1"/>
                </a:solidFill>
                <a:latin typeface="Quicksand Medium" pitchFamily="2" charset="0"/>
              </a:rPr>
              <a:t>?</a:t>
            </a:r>
            <a:endParaRPr lang="da-DK" sz="1600" b="0" dirty="0">
              <a:solidFill>
                <a:schemeClr val="bg1"/>
              </a:solidFill>
              <a:effectLst/>
              <a:latin typeface="Quicksand Medium" pitchFamily="2" charset="0"/>
            </a:endParaRPr>
          </a:p>
          <a:p>
            <a:endParaRPr lang="da-DK" sz="1600" dirty="0">
              <a:solidFill>
                <a:schemeClr val="bg1"/>
              </a:solidFill>
              <a:latin typeface="Quicksand Medium" pitchFamily="2" charset="0"/>
            </a:endParaRPr>
          </a:p>
          <a:p>
            <a:r>
              <a:rPr lang="da-DK" sz="1600" dirty="0">
                <a:solidFill>
                  <a:schemeClr val="bg1"/>
                </a:solidFill>
                <a:latin typeface="Quicksand Medium" pitchFamily="2" charset="0"/>
              </a:rPr>
              <a:t>Hop ind på det link I har fået fra jeres lærer og begynd at sammensætte jeres porteføljer. </a:t>
            </a:r>
          </a:p>
          <a:p>
            <a:endParaRPr lang="da-DK" sz="1600" dirty="0">
              <a:solidFill>
                <a:schemeClr val="bg1"/>
              </a:solidFill>
              <a:latin typeface="Quicksand Medium" pitchFamily="2" charset="0"/>
            </a:endParaRPr>
          </a:p>
          <a:p>
            <a:r>
              <a:rPr lang="da-DK" sz="1600" dirty="0">
                <a:solidFill>
                  <a:schemeClr val="bg1"/>
                </a:solidFill>
                <a:latin typeface="Quicksand Medium" pitchFamily="2" charset="0"/>
              </a:rPr>
              <a:t>Brug det I har lært i første fase! </a:t>
            </a:r>
            <a:endParaRPr lang="da-DK" sz="1600" b="0" dirty="0">
              <a:solidFill>
                <a:schemeClr val="bg1"/>
              </a:solidFill>
              <a:effectLst/>
              <a:latin typeface="Quicksand Medium" pitchFamily="2" charset="0"/>
            </a:endParaRPr>
          </a:p>
        </p:txBody>
      </p:sp>
      <p:sp>
        <p:nvSpPr>
          <p:cNvPr id="10" name="Tekstfelt 9">
            <a:extLst>
              <a:ext uri="{FF2B5EF4-FFF2-40B4-BE49-F238E27FC236}">
                <a16:creationId xmlns:a16="http://schemas.microsoft.com/office/drawing/2014/main" id="{AB2CFCC6-6D58-5739-3AE3-9D45CB1CC8CB}"/>
              </a:ext>
            </a:extLst>
          </p:cNvPr>
          <p:cNvSpPr txBox="1"/>
          <p:nvPr/>
        </p:nvSpPr>
        <p:spPr>
          <a:xfrm>
            <a:off x="728519" y="1081762"/>
            <a:ext cx="8296563" cy="1446550"/>
          </a:xfrm>
          <a:prstGeom prst="rect">
            <a:avLst/>
          </a:prstGeom>
          <a:noFill/>
        </p:spPr>
        <p:txBody>
          <a:bodyPr wrap="square" rtlCol="0">
            <a:spAutoFit/>
          </a:bodyPr>
          <a:lstStyle/>
          <a:p>
            <a:r>
              <a:rPr lang="da-DK" sz="4400" b="1" dirty="0">
                <a:solidFill>
                  <a:schemeClr val="bg1"/>
                </a:solidFill>
              </a:rPr>
              <a:t>Anden fase: </a:t>
            </a:r>
          </a:p>
          <a:p>
            <a:r>
              <a:rPr lang="da-DK" sz="4400" b="1" dirty="0">
                <a:solidFill>
                  <a:schemeClr val="bg1"/>
                </a:solidFill>
              </a:rPr>
              <a:t>Konkurrence</a:t>
            </a:r>
            <a:endParaRPr lang="da-DK" sz="4400" b="1" dirty="0">
              <a:solidFill>
                <a:schemeClr val="bg1"/>
              </a:solidFill>
              <a:latin typeface="Quicksand Medium" pitchFamily="2" charset="0"/>
            </a:endParaRPr>
          </a:p>
        </p:txBody>
      </p:sp>
      <p:pic>
        <p:nvPicPr>
          <p:cNvPr id="3" name="Billede 2">
            <a:extLst>
              <a:ext uri="{FF2B5EF4-FFF2-40B4-BE49-F238E27FC236}">
                <a16:creationId xmlns:a16="http://schemas.microsoft.com/office/drawing/2014/main" id="{9AA56E59-0BC6-89C8-D2A5-F05887171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5367338"/>
            <a:ext cx="2168236" cy="1490662"/>
          </a:xfrm>
          <a:prstGeom prst="rect">
            <a:avLst/>
          </a:prstGeom>
        </p:spPr>
      </p:pic>
      <p:sp>
        <p:nvSpPr>
          <p:cNvPr id="8" name="Rektangel 7">
            <a:extLst>
              <a:ext uri="{FF2B5EF4-FFF2-40B4-BE49-F238E27FC236}">
                <a16:creationId xmlns:a16="http://schemas.microsoft.com/office/drawing/2014/main" id="{3C40AAFF-E0BF-4EBF-6341-A2850520F64E}"/>
              </a:ext>
            </a:extLst>
          </p:cNvPr>
          <p:cNvSpPr/>
          <p:nvPr/>
        </p:nvSpPr>
        <p:spPr>
          <a:xfrm>
            <a:off x="7366000" y="306515"/>
            <a:ext cx="4838700" cy="233996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a:extLst>
              <a:ext uri="{FF2B5EF4-FFF2-40B4-BE49-F238E27FC236}">
                <a16:creationId xmlns:a16="http://schemas.microsoft.com/office/drawing/2014/main" id="{4E01DB0A-72F3-A27A-4374-8094E0D69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5493" y="406114"/>
            <a:ext cx="1253807" cy="861992"/>
          </a:xfrm>
          <a:prstGeom prst="rect">
            <a:avLst/>
          </a:prstGeom>
        </p:spPr>
      </p:pic>
      <p:sp>
        <p:nvSpPr>
          <p:cNvPr id="13" name="Tekstfelt 12">
            <a:extLst>
              <a:ext uri="{FF2B5EF4-FFF2-40B4-BE49-F238E27FC236}">
                <a16:creationId xmlns:a16="http://schemas.microsoft.com/office/drawing/2014/main" id="{C1881989-BD38-7155-2AFF-A32149CC253A}"/>
              </a:ext>
            </a:extLst>
          </p:cNvPr>
          <p:cNvSpPr txBox="1"/>
          <p:nvPr/>
        </p:nvSpPr>
        <p:spPr>
          <a:xfrm>
            <a:off x="7467600" y="507826"/>
            <a:ext cx="3759200" cy="1015663"/>
          </a:xfrm>
          <a:prstGeom prst="rect">
            <a:avLst/>
          </a:prstGeom>
          <a:noFill/>
        </p:spPr>
        <p:txBody>
          <a:bodyPr wrap="square">
            <a:spAutoFit/>
          </a:bodyPr>
          <a:lstStyle/>
          <a:p>
            <a:r>
              <a:rPr lang="da-DK" sz="1200" b="1" dirty="0">
                <a:solidFill>
                  <a:schemeClr val="tx1">
                    <a:lumMod val="50000"/>
                    <a:lumOff val="50000"/>
                  </a:schemeClr>
                </a:solidFill>
                <a:effectLst/>
                <a:latin typeface="Quicksand Medium" pitchFamily="2" charset="0"/>
              </a:rPr>
              <a:t>Til læren:</a:t>
            </a:r>
            <a:r>
              <a:rPr lang="da-DK" sz="1200" b="0" dirty="0">
                <a:solidFill>
                  <a:schemeClr val="tx1">
                    <a:lumMod val="50000"/>
                    <a:lumOff val="50000"/>
                  </a:schemeClr>
                </a:solidFill>
                <a:effectLst/>
                <a:latin typeface="Quicksand Medium" pitchFamily="2" charset="0"/>
              </a:rPr>
              <a:t>. Dysten afvikles i hold, hvor det er hele klassen, der er sammen om at vinde. Hver elev skal oprette en portefølje på jeres hold. Igen bestemmer du selv, hvor mange gange i føler op på jeres udvikling. </a:t>
            </a:r>
          </a:p>
        </p:txBody>
      </p:sp>
      <p:sp>
        <p:nvSpPr>
          <p:cNvPr id="16" name="Tekstfelt 15">
            <a:extLst>
              <a:ext uri="{FF2B5EF4-FFF2-40B4-BE49-F238E27FC236}">
                <a16:creationId xmlns:a16="http://schemas.microsoft.com/office/drawing/2014/main" id="{852A5033-2A2A-DEE7-46BC-42BC95F02480}"/>
              </a:ext>
            </a:extLst>
          </p:cNvPr>
          <p:cNvSpPr txBox="1"/>
          <p:nvPr/>
        </p:nvSpPr>
        <p:spPr>
          <a:xfrm>
            <a:off x="7467600" y="1517190"/>
            <a:ext cx="4737100" cy="1015663"/>
          </a:xfrm>
          <a:prstGeom prst="rect">
            <a:avLst/>
          </a:prstGeom>
          <a:noFill/>
        </p:spPr>
        <p:txBody>
          <a:bodyPr wrap="square">
            <a:spAutoFit/>
          </a:bodyPr>
          <a:lstStyle/>
          <a:p>
            <a:r>
              <a:rPr lang="da-DK" sz="1200" b="0" dirty="0">
                <a:solidFill>
                  <a:schemeClr val="tx1">
                    <a:lumMod val="50000"/>
                    <a:lumOff val="50000"/>
                  </a:schemeClr>
                </a:solidFill>
                <a:effectLst/>
                <a:latin typeface="Quicksand Medium" pitchFamily="2" charset="0"/>
              </a:rPr>
              <a:t>Vi anbefaler dog minimum 2 gange og at I sammen snakker om, hvorfor udviklingen er som den er. Link til jeres hold bliver sendt på din mail.</a:t>
            </a:r>
          </a:p>
          <a:p>
            <a:endParaRPr lang="da-DK" sz="1200" b="0" dirty="0">
              <a:solidFill>
                <a:schemeClr val="tx1">
                  <a:lumMod val="50000"/>
                  <a:lumOff val="50000"/>
                </a:schemeClr>
              </a:solidFill>
              <a:effectLst/>
              <a:latin typeface="Quicksand Medium" pitchFamily="2" charset="0"/>
            </a:endParaRPr>
          </a:p>
          <a:p>
            <a:r>
              <a:rPr lang="da-DK" sz="1200" dirty="0">
                <a:solidFill>
                  <a:schemeClr val="tx1">
                    <a:lumMod val="50000"/>
                    <a:lumOff val="50000"/>
                  </a:schemeClr>
                </a:solidFill>
                <a:latin typeface="Quicksand Medium" pitchFamily="2" charset="0"/>
              </a:rPr>
              <a:t>Slet evt. denne besked inden præsentation ;)</a:t>
            </a:r>
          </a:p>
        </p:txBody>
      </p:sp>
    </p:spTree>
    <p:extLst>
      <p:ext uri="{BB962C8B-B14F-4D97-AF65-F5344CB8AC3E}">
        <p14:creationId xmlns:p14="http://schemas.microsoft.com/office/powerpoint/2010/main" val="290913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51BC9BC-9A90-90BD-BA95-1482597CBB5D}"/>
              </a:ext>
            </a:extLst>
          </p:cNvPr>
          <p:cNvSpPr/>
          <p:nvPr/>
        </p:nvSpPr>
        <p:spPr>
          <a:xfrm>
            <a:off x="0" y="0"/>
            <a:ext cx="12192000" cy="6858000"/>
          </a:xfrm>
          <a:prstGeom prst="rect">
            <a:avLst/>
          </a:prstGeom>
          <a:solidFill>
            <a:srgbClr val="7EC9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4">
            <a:extLst>
              <a:ext uri="{FF2B5EF4-FFF2-40B4-BE49-F238E27FC236}">
                <a16:creationId xmlns:a16="http://schemas.microsoft.com/office/drawing/2014/main" id="{A79BC4C3-859D-2D0A-1285-F9E4664EBC3E}"/>
              </a:ext>
            </a:extLst>
          </p:cNvPr>
          <p:cNvSpPr/>
          <p:nvPr/>
        </p:nvSpPr>
        <p:spPr>
          <a:xfrm>
            <a:off x="7353300" y="280137"/>
            <a:ext cx="4838700" cy="244574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a:extLst>
              <a:ext uri="{FF2B5EF4-FFF2-40B4-BE49-F238E27FC236}">
                <a16:creationId xmlns:a16="http://schemas.microsoft.com/office/drawing/2014/main" id="{C503C1D9-6A7F-D8DC-7AEE-0BA5930218A5}"/>
              </a:ext>
            </a:extLst>
          </p:cNvPr>
          <p:cNvSpPr txBox="1"/>
          <p:nvPr/>
        </p:nvSpPr>
        <p:spPr>
          <a:xfrm>
            <a:off x="762000" y="1049578"/>
            <a:ext cx="5190671" cy="3785652"/>
          </a:xfrm>
          <a:prstGeom prst="rect">
            <a:avLst/>
          </a:prstGeom>
          <a:noFill/>
        </p:spPr>
        <p:txBody>
          <a:bodyPr wrap="square" rtlCol="0">
            <a:spAutoFit/>
          </a:bodyPr>
          <a:lstStyle/>
          <a:p>
            <a:r>
              <a:rPr lang="da-DK" sz="1600" b="0" dirty="0">
                <a:solidFill>
                  <a:schemeClr val="bg1"/>
                </a:solidFill>
                <a:effectLst/>
                <a:latin typeface="Quicksand Medium" pitchFamily="2" charset="0"/>
              </a:rPr>
              <a:t>Nu er I kommet til tredje fase, hvor I kan bruge alt det, I har erfaret. </a:t>
            </a:r>
            <a:r>
              <a:rPr lang="da-DK" sz="1600" b="1" dirty="0">
                <a:solidFill>
                  <a:schemeClr val="bg1"/>
                </a:solidFill>
                <a:effectLst/>
                <a:latin typeface="Quicksand Medium" pitchFamily="2" charset="0"/>
              </a:rPr>
              <a:t>Hvis I </a:t>
            </a:r>
            <a:r>
              <a:rPr lang="da-DK" sz="1600" b="1" dirty="0">
                <a:solidFill>
                  <a:schemeClr val="bg1"/>
                </a:solidFill>
                <a:latin typeface="Quicksand Medium" pitchFamily="2" charset="0"/>
              </a:rPr>
              <a:t>endte i</a:t>
            </a:r>
            <a:r>
              <a:rPr lang="da-DK" sz="1600" b="1" dirty="0">
                <a:solidFill>
                  <a:schemeClr val="bg1"/>
                </a:solidFill>
                <a:effectLst/>
                <a:latin typeface="Quicksand Medium" pitchFamily="2" charset="0"/>
              </a:rPr>
              <a:t> top 5, </a:t>
            </a:r>
            <a:r>
              <a:rPr lang="da-DK" sz="1600" b="0" dirty="0">
                <a:solidFill>
                  <a:schemeClr val="bg1"/>
                </a:solidFill>
                <a:effectLst/>
                <a:latin typeface="Quicksand Medium" pitchFamily="2" charset="0"/>
              </a:rPr>
              <a:t>skal I indsende en præsentation til juryen, som udvælger den endelige vinder. </a:t>
            </a:r>
          </a:p>
          <a:p>
            <a:endParaRPr lang="da-DK" sz="1600" dirty="0">
              <a:solidFill>
                <a:schemeClr val="bg1"/>
              </a:solidFill>
              <a:latin typeface="Quicksand Medium" pitchFamily="2" charset="0"/>
            </a:endParaRPr>
          </a:p>
          <a:p>
            <a:r>
              <a:rPr lang="da-DK" sz="1600" b="0" dirty="0">
                <a:solidFill>
                  <a:schemeClr val="bg1"/>
                </a:solidFill>
                <a:effectLst/>
                <a:latin typeface="Quicksand Medium" pitchFamily="2" charset="0"/>
              </a:rPr>
              <a:t>På de efterfølgende slides har vi lavet en skabelon til jer. Den skal I som minimum udfylde og aflevere senest 23. november for at komme i betragtning, som de endelige vindere af den samlede konkurrence. </a:t>
            </a:r>
          </a:p>
          <a:p>
            <a:endParaRPr lang="da-DK" sz="1600" dirty="0">
              <a:solidFill>
                <a:schemeClr val="bg1"/>
              </a:solidFill>
              <a:latin typeface="Quicksand Medium" pitchFamily="2" charset="0"/>
            </a:endParaRPr>
          </a:p>
          <a:p>
            <a:r>
              <a:rPr lang="da-DK" sz="1600" b="0" dirty="0">
                <a:solidFill>
                  <a:schemeClr val="bg1"/>
                </a:solidFill>
                <a:effectLst/>
                <a:latin typeface="Quicksand Medium" pitchFamily="2" charset="0"/>
              </a:rPr>
              <a:t>I skal gennem tre diskussioner i klassen:</a:t>
            </a:r>
            <a:endParaRPr lang="da-DK" sz="1600" dirty="0">
              <a:solidFill>
                <a:schemeClr val="bg1"/>
              </a:solidFill>
              <a:latin typeface="Quicksand Medium" pitchFamily="2" charset="0"/>
            </a:endParaRPr>
          </a:p>
          <a:p>
            <a:pPr marL="285750" indent="-285750">
              <a:buFont typeface="Arial" panose="020B0604020202020204" pitchFamily="34" charset="0"/>
              <a:buChar char="•"/>
            </a:pPr>
            <a:r>
              <a:rPr lang="da-DK" sz="1600" b="0" dirty="0">
                <a:solidFill>
                  <a:schemeClr val="bg1"/>
                </a:solidFill>
                <a:effectLst/>
                <a:latin typeface="Quicksand Medium" pitchFamily="2" charset="0"/>
              </a:rPr>
              <a:t>Risikoprofilering</a:t>
            </a:r>
          </a:p>
          <a:p>
            <a:pPr marL="285750" indent="-285750">
              <a:buFont typeface="Arial" panose="020B0604020202020204" pitchFamily="34" charset="0"/>
              <a:buChar char="•"/>
            </a:pPr>
            <a:r>
              <a:rPr lang="da-DK" sz="1600" dirty="0">
                <a:solidFill>
                  <a:schemeClr val="bg1"/>
                </a:solidFill>
                <a:latin typeface="Quicksand Medium" pitchFamily="2" charset="0"/>
              </a:rPr>
              <a:t>Analyse </a:t>
            </a:r>
          </a:p>
          <a:p>
            <a:pPr marL="285750" indent="-285750">
              <a:buFont typeface="Arial" panose="020B0604020202020204" pitchFamily="34" charset="0"/>
              <a:buChar char="•"/>
            </a:pPr>
            <a:r>
              <a:rPr lang="da-DK" sz="1600" b="0" dirty="0">
                <a:solidFill>
                  <a:schemeClr val="bg1"/>
                </a:solidFill>
                <a:effectLst/>
                <a:latin typeface="Quicksand Medium" pitchFamily="2" charset="0"/>
              </a:rPr>
              <a:t>Etisk investering</a:t>
            </a:r>
          </a:p>
        </p:txBody>
      </p:sp>
      <p:sp>
        <p:nvSpPr>
          <p:cNvPr id="10" name="Tekstfelt 9">
            <a:extLst>
              <a:ext uri="{FF2B5EF4-FFF2-40B4-BE49-F238E27FC236}">
                <a16:creationId xmlns:a16="http://schemas.microsoft.com/office/drawing/2014/main" id="{AB2CFCC6-6D58-5739-3AE3-9D45CB1CC8CB}"/>
              </a:ext>
            </a:extLst>
          </p:cNvPr>
          <p:cNvSpPr txBox="1"/>
          <p:nvPr/>
        </p:nvSpPr>
        <p:spPr>
          <a:xfrm>
            <a:off x="762000" y="280137"/>
            <a:ext cx="5334000" cy="769441"/>
          </a:xfrm>
          <a:prstGeom prst="rect">
            <a:avLst/>
          </a:prstGeom>
          <a:noFill/>
        </p:spPr>
        <p:txBody>
          <a:bodyPr wrap="square" rtlCol="0">
            <a:spAutoFit/>
          </a:bodyPr>
          <a:lstStyle/>
          <a:p>
            <a:r>
              <a:rPr lang="da-DK" sz="4400" b="1" dirty="0">
                <a:solidFill>
                  <a:schemeClr val="bg1"/>
                </a:solidFill>
              </a:rPr>
              <a:t>Tredje fase: Læring</a:t>
            </a:r>
            <a:endParaRPr lang="da-DK" sz="4400" b="1" dirty="0">
              <a:solidFill>
                <a:schemeClr val="bg1"/>
              </a:solidFill>
              <a:latin typeface="Quicksand Medium" pitchFamily="2" charset="0"/>
            </a:endParaRPr>
          </a:p>
        </p:txBody>
      </p:sp>
      <p:sp>
        <p:nvSpPr>
          <p:cNvPr id="12" name="Tekstfelt 11">
            <a:extLst>
              <a:ext uri="{FF2B5EF4-FFF2-40B4-BE49-F238E27FC236}">
                <a16:creationId xmlns:a16="http://schemas.microsoft.com/office/drawing/2014/main" id="{AA2EFD42-3EC2-270E-1A6B-B7971AFC08E1}"/>
              </a:ext>
            </a:extLst>
          </p:cNvPr>
          <p:cNvSpPr txBox="1"/>
          <p:nvPr/>
        </p:nvSpPr>
        <p:spPr>
          <a:xfrm>
            <a:off x="7467600" y="507826"/>
            <a:ext cx="3657600" cy="2123658"/>
          </a:xfrm>
          <a:prstGeom prst="rect">
            <a:avLst/>
          </a:prstGeom>
          <a:noFill/>
        </p:spPr>
        <p:txBody>
          <a:bodyPr wrap="square">
            <a:spAutoFit/>
          </a:bodyPr>
          <a:lstStyle/>
          <a:p>
            <a:r>
              <a:rPr lang="da-DK" sz="1200" b="1" dirty="0">
                <a:solidFill>
                  <a:schemeClr val="tx1">
                    <a:lumMod val="50000"/>
                    <a:lumOff val="50000"/>
                  </a:schemeClr>
                </a:solidFill>
                <a:effectLst/>
                <a:latin typeface="Quicksand Medium" pitchFamily="2" charset="0"/>
              </a:rPr>
              <a:t>Til læreren:</a:t>
            </a:r>
            <a:r>
              <a:rPr lang="da-DK" sz="1200" b="0" dirty="0">
                <a:solidFill>
                  <a:schemeClr val="tx1">
                    <a:lumMod val="50000"/>
                    <a:lumOff val="50000"/>
                  </a:schemeClr>
                </a:solidFill>
                <a:effectLst/>
                <a:latin typeface="Quicksand Medium" pitchFamily="2" charset="0"/>
              </a:rPr>
              <a:t> Det er en </a:t>
            </a:r>
            <a:r>
              <a:rPr lang="da-DK" sz="1200" dirty="0">
                <a:solidFill>
                  <a:schemeClr val="tx1">
                    <a:lumMod val="50000"/>
                    <a:lumOff val="50000"/>
                  </a:schemeClr>
                </a:solidFill>
                <a:latin typeface="Quicksand Medium" pitchFamily="2" charset="0"/>
              </a:rPr>
              <a:t>god idé at gennemgå de tre følgende </a:t>
            </a:r>
            <a:r>
              <a:rPr lang="da-DK" sz="1200" dirty="0" err="1">
                <a:solidFill>
                  <a:schemeClr val="tx1">
                    <a:lumMod val="50000"/>
                    <a:lumOff val="50000"/>
                  </a:schemeClr>
                </a:solidFill>
                <a:latin typeface="Quicksand Medium" pitchFamily="2" charset="0"/>
              </a:rPr>
              <a:t>diskutioner</a:t>
            </a:r>
            <a:r>
              <a:rPr lang="da-DK" sz="1200" dirty="0">
                <a:solidFill>
                  <a:schemeClr val="tx1">
                    <a:lumMod val="50000"/>
                    <a:lumOff val="50000"/>
                  </a:schemeClr>
                </a:solidFill>
                <a:latin typeface="Quicksand Medium" pitchFamily="2" charset="0"/>
              </a:rPr>
              <a:t> med eleverne. Det er dog kun, hvis I kommer I  top 5 i holddysten at I skal aflevere materiale til juryen og deltage i præmieoverrækkelsen </a:t>
            </a:r>
            <a:r>
              <a:rPr lang="da-DK" sz="1200" dirty="0" err="1">
                <a:solidFill>
                  <a:schemeClr val="tx1">
                    <a:lumMod val="50000"/>
                    <a:lumOff val="50000"/>
                  </a:schemeClr>
                </a:solidFill>
                <a:latin typeface="Quicksand Medium" pitchFamily="2" charset="0"/>
              </a:rPr>
              <a:t>pirmo</a:t>
            </a:r>
            <a:r>
              <a:rPr lang="da-DK" sz="1200" dirty="0">
                <a:solidFill>
                  <a:schemeClr val="tx1">
                    <a:lumMod val="50000"/>
                    <a:lumOff val="50000"/>
                  </a:schemeClr>
                </a:solidFill>
                <a:latin typeface="Quicksand Medium" pitchFamily="2" charset="0"/>
              </a:rPr>
              <a:t> december.</a:t>
            </a:r>
          </a:p>
          <a:p>
            <a:endParaRPr lang="da-DK" sz="1200" b="0" dirty="0">
              <a:solidFill>
                <a:schemeClr val="tx1">
                  <a:lumMod val="50000"/>
                  <a:lumOff val="50000"/>
                </a:schemeClr>
              </a:solidFill>
              <a:effectLst/>
              <a:latin typeface="Quicksand Medium" pitchFamily="2" charset="0"/>
            </a:endParaRPr>
          </a:p>
          <a:p>
            <a:r>
              <a:rPr lang="da-DK" sz="1200" b="0" dirty="0">
                <a:solidFill>
                  <a:schemeClr val="tx1">
                    <a:lumMod val="50000"/>
                    <a:lumOff val="50000"/>
                  </a:schemeClr>
                </a:solidFill>
                <a:effectLst/>
                <a:latin typeface="Quicksand Medium" pitchFamily="2" charset="0"/>
              </a:rPr>
              <a:t>I er velkomne til at ”hacke” skabelonen og fx berige den med billeder, grafik eller video. Dog må præsentationen ikke overstige 10 slides.  </a:t>
            </a:r>
          </a:p>
          <a:p>
            <a:endParaRPr lang="da-DK" sz="1200" dirty="0">
              <a:solidFill>
                <a:schemeClr val="tx1">
                  <a:lumMod val="50000"/>
                  <a:lumOff val="50000"/>
                </a:schemeClr>
              </a:solidFill>
              <a:latin typeface="Quicksand Medium" pitchFamily="2" charset="0"/>
            </a:endParaRPr>
          </a:p>
          <a:p>
            <a:r>
              <a:rPr lang="da-DK" sz="1200" dirty="0">
                <a:solidFill>
                  <a:schemeClr val="tx1">
                    <a:lumMod val="50000"/>
                    <a:lumOff val="50000"/>
                  </a:schemeClr>
                </a:solidFill>
                <a:latin typeface="Quicksand Medium" pitchFamily="2" charset="0"/>
              </a:rPr>
              <a:t>Slet evt. denne besked inden præsentation ;)</a:t>
            </a:r>
          </a:p>
        </p:txBody>
      </p:sp>
      <p:pic>
        <p:nvPicPr>
          <p:cNvPr id="14" name="Billede 13">
            <a:extLst>
              <a:ext uri="{FF2B5EF4-FFF2-40B4-BE49-F238E27FC236}">
                <a16:creationId xmlns:a16="http://schemas.microsoft.com/office/drawing/2014/main" id="{CDDE1A6F-FC79-1F1B-3666-D0FB3E1AD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5493" y="406114"/>
            <a:ext cx="1253807" cy="861992"/>
          </a:xfrm>
          <a:prstGeom prst="rect">
            <a:avLst/>
          </a:prstGeom>
        </p:spPr>
      </p:pic>
      <p:sp>
        <p:nvSpPr>
          <p:cNvPr id="17" name="Tekstfelt 16">
            <a:extLst>
              <a:ext uri="{FF2B5EF4-FFF2-40B4-BE49-F238E27FC236}">
                <a16:creationId xmlns:a16="http://schemas.microsoft.com/office/drawing/2014/main" id="{8DA31B75-C6F7-77AC-C89E-CA4EFF728B7E}"/>
              </a:ext>
            </a:extLst>
          </p:cNvPr>
          <p:cNvSpPr txBox="1"/>
          <p:nvPr/>
        </p:nvSpPr>
        <p:spPr>
          <a:xfrm>
            <a:off x="702059" y="5292183"/>
            <a:ext cx="3398982" cy="1384995"/>
          </a:xfrm>
          <a:prstGeom prst="rect">
            <a:avLst/>
          </a:prstGeom>
          <a:noFill/>
        </p:spPr>
        <p:txBody>
          <a:bodyPr wrap="square">
            <a:spAutoFit/>
          </a:bodyPr>
          <a:lstStyle/>
          <a:p>
            <a:r>
              <a:rPr lang="da-DK" sz="1400" dirty="0">
                <a:solidFill>
                  <a:schemeClr val="bg1"/>
                </a:solidFill>
                <a:latin typeface="Quicksand Medium" pitchFamily="2" charset="0"/>
              </a:rPr>
              <a:t>Hvilke aktier har I valgt til jeres portefølje? Hvordan er det gået? Hvilke beslutninger har I taget undervejs. </a:t>
            </a:r>
          </a:p>
          <a:p>
            <a:endParaRPr lang="da-DK" sz="1400" dirty="0">
              <a:solidFill>
                <a:schemeClr val="bg1"/>
              </a:solidFill>
              <a:latin typeface="Quicksand Medium" pitchFamily="2" charset="0"/>
            </a:endParaRPr>
          </a:p>
          <a:p>
            <a:r>
              <a:rPr lang="da-DK" sz="1400" b="0" i="1" dirty="0">
                <a:solidFill>
                  <a:schemeClr val="bg1"/>
                </a:solidFill>
                <a:effectLst/>
                <a:latin typeface="Quicksand Medium" pitchFamily="2" charset="0"/>
              </a:rPr>
              <a:t>Udfyld oplysningerne.</a:t>
            </a:r>
            <a:endParaRPr lang="da-DK" sz="1400" i="1" dirty="0">
              <a:solidFill>
                <a:schemeClr val="bg1"/>
              </a:solidFill>
              <a:latin typeface="Quicksand Medium" pitchFamily="2" charset="0"/>
            </a:endParaRPr>
          </a:p>
        </p:txBody>
      </p:sp>
      <p:sp>
        <p:nvSpPr>
          <p:cNvPr id="18" name="Tekstfelt 17">
            <a:extLst>
              <a:ext uri="{FF2B5EF4-FFF2-40B4-BE49-F238E27FC236}">
                <a16:creationId xmlns:a16="http://schemas.microsoft.com/office/drawing/2014/main" id="{EF746D24-D3FF-051F-8001-7F46934EBDAB}"/>
              </a:ext>
            </a:extLst>
          </p:cNvPr>
          <p:cNvSpPr txBox="1"/>
          <p:nvPr/>
        </p:nvSpPr>
        <p:spPr>
          <a:xfrm>
            <a:off x="702059" y="4769830"/>
            <a:ext cx="3233882" cy="523220"/>
          </a:xfrm>
          <a:prstGeom prst="rect">
            <a:avLst/>
          </a:prstGeom>
          <a:noFill/>
        </p:spPr>
        <p:txBody>
          <a:bodyPr wrap="square" rtlCol="0">
            <a:spAutoFit/>
          </a:bodyPr>
          <a:lstStyle/>
          <a:p>
            <a:r>
              <a:rPr lang="da-DK" sz="2800" b="1" dirty="0">
                <a:solidFill>
                  <a:schemeClr val="bg1"/>
                </a:solidFill>
              </a:rPr>
              <a:t>Hvem er I?</a:t>
            </a:r>
          </a:p>
        </p:txBody>
      </p:sp>
      <p:sp>
        <p:nvSpPr>
          <p:cNvPr id="19" name="Tekstfelt 18">
            <a:extLst>
              <a:ext uri="{FF2B5EF4-FFF2-40B4-BE49-F238E27FC236}">
                <a16:creationId xmlns:a16="http://schemas.microsoft.com/office/drawing/2014/main" id="{BEFDA0D9-BD6E-E500-DD1F-E38A2B01598F}"/>
              </a:ext>
            </a:extLst>
          </p:cNvPr>
          <p:cNvSpPr txBox="1"/>
          <p:nvPr/>
        </p:nvSpPr>
        <p:spPr>
          <a:xfrm>
            <a:off x="4212842" y="4936728"/>
            <a:ext cx="4838700" cy="307777"/>
          </a:xfrm>
          <a:prstGeom prst="rect">
            <a:avLst/>
          </a:prstGeom>
          <a:noFill/>
        </p:spPr>
        <p:txBody>
          <a:bodyPr wrap="square">
            <a:spAutoFit/>
          </a:bodyPr>
          <a:lstStyle/>
          <a:p>
            <a:r>
              <a:rPr lang="da-DK" sz="1400" b="1" dirty="0">
                <a:effectLst/>
                <a:latin typeface="Quicksand Medium" pitchFamily="2" charset="0"/>
              </a:rPr>
              <a:t>Skole: </a:t>
            </a:r>
            <a:r>
              <a:rPr lang="da-DK" sz="1400" b="0" dirty="0">
                <a:effectLst/>
                <a:highlight>
                  <a:srgbClr val="FFFF00"/>
                </a:highlight>
                <a:latin typeface="Quicksand Medium" pitchFamily="2" charset="0"/>
              </a:rPr>
              <a:t>[</a:t>
            </a:r>
            <a:r>
              <a:rPr lang="da-DK" sz="1400" b="0" dirty="0" err="1">
                <a:effectLst/>
                <a:highlight>
                  <a:srgbClr val="FFFF00"/>
                </a:highlight>
                <a:latin typeface="Quicksand Medium" pitchFamily="2" charset="0"/>
              </a:rPr>
              <a:t>Indstast</a:t>
            </a:r>
            <a:r>
              <a:rPr lang="da-DK" sz="1400" b="0" dirty="0">
                <a:effectLst/>
                <a:highlight>
                  <a:srgbClr val="FFFF00"/>
                </a:highlight>
                <a:latin typeface="Quicksand Medium" pitchFamily="2" charset="0"/>
              </a:rPr>
              <a:t> skolens navn her]</a:t>
            </a:r>
            <a:endParaRPr lang="da-DK" sz="1400" dirty="0">
              <a:highlight>
                <a:srgbClr val="FFFF00"/>
              </a:highlight>
              <a:latin typeface="Quicksand Medium" pitchFamily="2" charset="0"/>
            </a:endParaRPr>
          </a:p>
        </p:txBody>
      </p:sp>
      <p:sp>
        <p:nvSpPr>
          <p:cNvPr id="20" name="Tekstfelt 19">
            <a:extLst>
              <a:ext uri="{FF2B5EF4-FFF2-40B4-BE49-F238E27FC236}">
                <a16:creationId xmlns:a16="http://schemas.microsoft.com/office/drawing/2014/main" id="{04B094A5-6AB3-4E26-B025-0AFA1FD6626A}"/>
              </a:ext>
            </a:extLst>
          </p:cNvPr>
          <p:cNvSpPr txBox="1"/>
          <p:nvPr/>
        </p:nvSpPr>
        <p:spPr>
          <a:xfrm>
            <a:off x="4212842" y="5424859"/>
            <a:ext cx="4838700" cy="523220"/>
          </a:xfrm>
          <a:prstGeom prst="rect">
            <a:avLst/>
          </a:prstGeom>
          <a:noFill/>
        </p:spPr>
        <p:txBody>
          <a:bodyPr wrap="square">
            <a:spAutoFit/>
          </a:bodyPr>
          <a:lstStyle/>
          <a:p>
            <a:r>
              <a:rPr lang="da-DK" sz="1400" b="1" dirty="0">
                <a:effectLst/>
                <a:latin typeface="Quicksand Medium" pitchFamily="2" charset="0"/>
              </a:rPr>
              <a:t>Klasse: </a:t>
            </a:r>
            <a:r>
              <a:rPr lang="da-DK" sz="1400" b="0" dirty="0">
                <a:effectLst/>
                <a:highlight>
                  <a:srgbClr val="FFFF00"/>
                </a:highlight>
                <a:latin typeface="Quicksand Medium" pitchFamily="2" charset="0"/>
              </a:rPr>
              <a:t>[</a:t>
            </a:r>
            <a:r>
              <a:rPr lang="da-DK" sz="1400" b="0" dirty="0" err="1">
                <a:effectLst/>
                <a:highlight>
                  <a:srgbClr val="FFFF00"/>
                </a:highlight>
                <a:latin typeface="Quicksand Medium" pitchFamily="2" charset="0"/>
              </a:rPr>
              <a:t>Indstast</a:t>
            </a:r>
            <a:r>
              <a:rPr lang="da-DK" sz="1400" b="0" dirty="0">
                <a:effectLst/>
                <a:highlight>
                  <a:srgbClr val="FFFF00"/>
                </a:highlight>
                <a:latin typeface="Quicksand Medium" pitchFamily="2" charset="0"/>
              </a:rPr>
              <a:t> klassens navn her. Det samme som jeres navn i </a:t>
            </a:r>
            <a:r>
              <a:rPr lang="da-DK" sz="1400" b="0" dirty="0" err="1">
                <a:effectLst/>
                <a:highlight>
                  <a:srgbClr val="FFFF00"/>
                </a:highlight>
                <a:latin typeface="Quicksand Medium" pitchFamily="2" charset="0"/>
              </a:rPr>
              <a:t>leaderboardet</a:t>
            </a:r>
            <a:r>
              <a:rPr lang="da-DK" sz="1400" b="0" dirty="0">
                <a:effectLst/>
                <a:highlight>
                  <a:srgbClr val="FFFF00"/>
                </a:highlight>
                <a:latin typeface="Quicksand Medium" pitchFamily="2" charset="0"/>
              </a:rPr>
              <a:t>]</a:t>
            </a:r>
            <a:endParaRPr lang="da-DK" sz="1400" dirty="0">
              <a:highlight>
                <a:srgbClr val="FFFF00"/>
              </a:highlight>
              <a:latin typeface="Quicksand Medium" pitchFamily="2" charset="0"/>
            </a:endParaRPr>
          </a:p>
        </p:txBody>
      </p:sp>
      <p:pic>
        <p:nvPicPr>
          <p:cNvPr id="21" name="Billede 20">
            <a:extLst>
              <a:ext uri="{FF2B5EF4-FFF2-40B4-BE49-F238E27FC236}">
                <a16:creationId xmlns:a16="http://schemas.microsoft.com/office/drawing/2014/main" id="{D7C5E1F0-C65A-D2C5-ACCC-21090E666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600" y="5367338"/>
            <a:ext cx="2168236" cy="1490662"/>
          </a:xfrm>
          <a:prstGeom prst="rect">
            <a:avLst/>
          </a:prstGeom>
        </p:spPr>
      </p:pic>
    </p:spTree>
    <p:extLst>
      <p:ext uri="{BB962C8B-B14F-4D97-AF65-F5344CB8AC3E}">
        <p14:creationId xmlns:p14="http://schemas.microsoft.com/office/powerpoint/2010/main" val="427650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3F907F3-FD1A-295D-6035-9F3A299C7920}"/>
              </a:ext>
            </a:extLst>
          </p:cNvPr>
          <p:cNvSpPr/>
          <p:nvPr/>
        </p:nvSpPr>
        <p:spPr>
          <a:xfrm>
            <a:off x="0" y="0"/>
            <a:ext cx="3916218" cy="6858000"/>
          </a:xfrm>
          <a:prstGeom prst="rect">
            <a:avLst/>
          </a:prstGeom>
          <a:solidFill>
            <a:srgbClr val="7EC99B"/>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E1F732A4-7C01-FA80-EA92-7135D27EE6F3}"/>
              </a:ext>
            </a:extLst>
          </p:cNvPr>
          <p:cNvSpPr txBox="1"/>
          <p:nvPr/>
        </p:nvSpPr>
        <p:spPr>
          <a:xfrm>
            <a:off x="296718" y="2066172"/>
            <a:ext cx="3398982" cy="3323987"/>
          </a:xfrm>
          <a:prstGeom prst="rect">
            <a:avLst/>
          </a:prstGeom>
          <a:noFill/>
        </p:spPr>
        <p:txBody>
          <a:bodyPr wrap="square">
            <a:spAutoFit/>
          </a:bodyPr>
          <a:lstStyle/>
          <a:p>
            <a:r>
              <a:rPr lang="da-DK" sz="1400" b="0" dirty="0">
                <a:solidFill>
                  <a:schemeClr val="bg1"/>
                </a:solidFill>
                <a:effectLst/>
                <a:latin typeface="Quicksand Medium" pitchFamily="2" charset="0"/>
              </a:rPr>
              <a:t>I har lige spillet en Aktiedyst, som varede fire uger. Derfor måtte I bruge en ret kortsigtet strategi. Og jeres risikoprofil lavede I individuelt, i par eller grupper. Nu skal juryen vurdere hele klassens evne at lægge en strategi. I skal selv blive enige om investeringshorisonten og udvikle en risikoprofil, som passer til. For at lykkes med det, skal I altså arbejde sammen og bruge det, I har lært under forløbet med Aktiedysten. </a:t>
            </a:r>
          </a:p>
          <a:p>
            <a:endParaRPr lang="da-DK" sz="1400" dirty="0">
              <a:solidFill>
                <a:schemeClr val="bg1"/>
              </a:solidFill>
              <a:latin typeface="Quicksand Medium" pitchFamily="2" charset="0"/>
            </a:endParaRPr>
          </a:p>
          <a:p>
            <a:r>
              <a:rPr lang="da-DK" sz="1400" b="0" i="1" dirty="0">
                <a:solidFill>
                  <a:schemeClr val="bg1"/>
                </a:solidFill>
                <a:effectLst/>
                <a:latin typeface="Quicksand Medium" pitchFamily="2" charset="0"/>
              </a:rPr>
              <a:t>Diskuter derfor i klassen punkterne til  højre. </a:t>
            </a:r>
            <a:endParaRPr lang="da-DK" sz="1400" i="1" dirty="0">
              <a:solidFill>
                <a:schemeClr val="bg1"/>
              </a:solidFill>
              <a:latin typeface="Quicksand Medium" pitchFamily="2" charset="0"/>
            </a:endParaRPr>
          </a:p>
        </p:txBody>
      </p:sp>
      <p:pic>
        <p:nvPicPr>
          <p:cNvPr id="7" name="Billede 6">
            <a:extLst>
              <a:ext uri="{FF2B5EF4-FFF2-40B4-BE49-F238E27FC236}">
                <a16:creationId xmlns:a16="http://schemas.microsoft.com/office/drawing/2014/main" id="{04062FFB-70E4-D1D3-498F-B6EC6EFF2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718" y="0"/>
            <a:ext cx="1976582" cy="1358900"/>
          </a:xfrm>
          <a:prstGeom prst="rect">
            <a:avLst/>
          </a:prstGeom>
        </p:spPr>
      </p:pic>
      <p:sp>
        <p:nvSpPr>
          <p:cNvPr id="4" name="Tekstfelt 3">
            <a:extLst>
              <a:ext uri="{FF2B5EF4-FFF2-40B4-BE49-F238E27FC236}">
                <a16:creationId xmlns:a16="http://schemas.microsoft.com/office/drawing/2014/main" id="{C503C1D9-6A7F-D8DC-7AEE-0BA5930218A5}"/>
              </a:ext>
            </a:extLst>
          </p:cNvPr>
          <p:cNvSpPr txBox="1"/>
          <p:nvPr/>
        </p:nvSpPr>
        <p:spPr>
          <a:xfrm>
            <a:off x="296718" y="1543819"/>
            <a:ext cx="2192482" cy="523220"/>
          </a:xfrm>
          <a:prstGeom prst="rect">
            <a:avLst/>
          </a:prstGeom>
          <a:noFill/>
        </p:spPr>
        <p:txBody>
          <a:bodyPr wrap="square" rtlCol="0">
            <a:spAutoFit/>
          </a:bodyPr>
          <a:lstStyle/>
          <a:p>
            <a:r>
              <a:rPr lang="da-DK" sz="2800" b="1" dirty="0">
                <a:solidFill>
                  <a:schemeClr val="bg1"/>
                </a:solidFill>
              </a:rPr>
              <a:t>Risikoprofil</a:t>
            </a:r>
          </a:p>
        </p:txBody>
      </p:sp>
      <p:sp>
        <p:nvSpPr>
          <p:cNvPr id="11" name="Tekstfelt 10">
            <a:extLst>
              <a:ext uri="{FF2B5EF4-FFF2-40B4-BE49-F238E27FC236}">
                <a16:creationId xmlns:a16="http://schemas.microsoft.com/office/drawing/2014/main" id="{CD014B6F-77C5-DAE5-327E-72885EDCEADA}"/>
              </a:ext>
            </a:extLst>
          </p:cNvPr>
          <p:cNvSpPr txBox="1"/>
          <p:nvPr/>
        </p:nvSpPr>
        <p:spPr>
          <a:xfrm>
            <a:off x="4292600" y="1610105"/>
            <a:ext cx="7202632" cy="4462760"/>
          </a:xfrm>
          <a:prstGeom prst="rect">
            <a:avLst/>
          </a:prstGeom>
          <a:noFill/>
          <a:ln>
            <a:solidFill>
              <a:srgbClr val="7EC99B"/>
            </a:solidFill>
          </a:ln>
        </p:spPr>
        <p:txBody>
          <a:bodyPr wrap="square">
            <a:spAutoFit/>
          </a:bodyPr>
          <a:lstStyle/>
          <a:p>
            <a:r>
              <a:rPr lang="da-DK" sz="1400" b="0" dirty="0">
                <a:effectLst/>
                <a:highlight>
                  <a:srgbClr val="FFFF00"/>
                </a:highlight>
                <a:latin typeface="Quicksand Medium" pitchFamily="2" charset="0"/>
              </a:rPr>
              <a:t>[Erstat teksten herunder med jeres </a:t>
            </a:r>
            <a:r>
              <a:rPr lang="da-DK" sz="1400" b="0" dirty="0" err="1">
                <a:effectLst/>
                <a:highlight>
                  <a:srgbClr val="FFFF00"/>
                </a:highlight>
                <a:latin typeface="Quicksand Medium" pitchFamily="2" charset="0"/>
              </a:rPr>
              <a:t>stretegi</a:t>
            </a:r>
            <a:r>
              <a:rPr lang="da-DK" sz="1400" b="0" dirty="0">
                <a:effectLst/>
                <a:highlight>
                  <a:srgbClr val="FFFF00"/>
                </a:highlight>
                <a:latin typeface="Quicksand Medium" pitchFamily="2" charset="0"/>
              </a:rPr>
              <a:t> her]</a:t>
            </a:r>
          </a:p>
          <a:p>
            <a:endParaRPr lang="da-DK" sz="1400" b="0" dirty="0">
              <a:effectLst/>
              <a:highlight>
                <a:srgbClr val="FFFF00"/>
              </a:highlight>
              <a:latin typeface="Quicksand Medium" pitchFamily="2" charset="0"/>
            </a:endParaRPr>
          </a:p>
          <a:p>
            <a:r>
              <a:rPr lang="da-DK" sz="1200" b="0" dirty="0">
                <a:effectLst/>
                <a:latin typeface="Quicksand Medium" pitchFamily="2" charset="0"/>
              </a:rPr>
              <a:t>En strategi skal kunne styre jeres investeringer gennem både gode og svære tider.</a:t>
            </a:r>
            <a:r>
              <a:rPr lang="da-DK" sz="1200" dirty="0">
                <a:latin typeface="Quicksand Medium" pitchFamily="2" charset="0"/>
              </a:rPr>
              <a:t> Betragt den som en slags regler, I sætter op for jer selv når I skal købe og sælge aktier – eller lade dem være. </a:t>
            </a:r>
          </a:p>
          <a:p>
            <a:endParaRPr lang="da-DK" sz="1200" b="0" dirty="0">
              <a:effectLst/>
              <a:latin typeface="Quicksand Medium" pitchFamily="2" charset="0"/>
            </a:endParaRPr>
          </a:p>
          <a:p>
            <a:r>
              <a:rPr lang="da-DK" sz="1200" b="0" dirty="0">
                <a:effectLst/>
                <a:latin typeface="Quicksand Medium" pitchFamily="2" charset="0"/>
              </a:rPr>
              <a:t>I kan bruge spørgsmålene som udgangspunkt, men bestemmer selv, hvad jeres strategi indeholder:</a:t>
            </a:r>
          </a:p>
          <a:p>
            <a:endParaRPr lang="da-DK" sz="1400" b="0" dirty="0">
              <a:effectLst/>
              <a:latin typeface="Quicksand Medium" pitchFamily="2" charset="0"/>
            </a:endParaRPr>
          </a:p>
          <a:p>
            <a:pPr marL="285750" indent="-285750">
              <a:buBlip>
                <a:blip r:embed="rId3"/>
              </a:buBlip>
            </a:pPr>
            <a:r>
              <a:rPr lang="da-DK" sz="1400" dirty="0">
                <a:latin typeface="Quicksand Medium" pitchFamily="2" charset="0"/>
              </a:rPr>
              <a:t>Ønsker I at investere i enkelte aktier selv, eller vil I hellere investere i fonde?</a:t>
            </a:r>
          </a:p>
          <a:p>
            <a:pPr marL="285750" indent="-285750">
              <a:buBlip>
                <a:blip r:embed="rId3"/>
              </a:buBlip>
            </a:pPr>
            <a:r>
              <a:rPr lang="da-DK" sz="1400" dirty="0">
                <a:latin typeface="Quicksand Medium" pitchFamily="2" charset="0"/>
              </a:rPr>
              <a:t>Hvordan håndterer I følelser som fx frygt eller grådighed og vil I lade dem påvirke jeres beslutninger?</a:t>
            </a:r>
          </a:p>
          <a:p>
            <a:pPr marL="285750" indent="-285750">
              <a:buBlip>
                <a:blip r:embed="rId3"/>
              </a:buBlip>
            </a:pPr>
            <a:r>
              <a:rPr lang="da-DK" sz="1400" dirty="0">
                <a:latin typeface="Quicksand Medium" pitchFamily="2" charset="0"/>
              </a:rPr>
              <a:t>Er I villige til at justere jeres strategi, hvis der fx sker ændringer i markedet?</a:t>
            </a:r>
          </a:p>
          <a:p>
            <a:pPr marL="285750" indent="-285750">
              <a:buBlip>
                <a:blip r:embed="rId3"/>
              </a:buBlip>
            </a:pPr>
            <a:r>
              <a:rPr lang="da-DK" sz="1400" dirty="0">
                <a:latin typeface="Quicksand Medium" pitchFamily="2" charset="0"/>
              </a:rPr>
              <a:t>Hvad gør I, hvis jeres aktier falder eller stiger meget? Lader I dem stå? Handler I? Hvor længe afventer I en beslutning? Hvor store udsving skal der til, før I handler? </a:t>
            </a:r>
          </a:p>
          <a:p>
            <a:endParaRPr lang="da-DK" sz="1400" dirty="0">
              <a:highlight>
                <a:srgbClr val="FFFF00"/>
              </a:highlight>
              <a:latin typeface="Quicksand Medium" pitchFamily="2" charset="0"/>
            </a:endParaRPr>
          </a:p>
          <a:p>
            <a:endParaRPr lang="da-DK" sz="1400" dirty="0">
              <a:highlight>
                <a:srgbClr val="FFFF00"/>
              </a:highlight>
              <a:latin typeface="Quicksand Medium" pitchFamily="2" charset="0"/>
            </a:endParaRPr>
          </a:p>
          <a:p>
            <a:endParaRPr lang="da-DK" sz="1400" dirty="0">
              <a:highlight>
                <a:srgbClr val="FFFF00"/>
              </a:highlight>
              <a:latin typeface="Quicksand Medium" pitchFamily="2" charset="0"/>
            </a:endParaRPr>
          </a:p>
          <a:p>
            <a:endParaRPr lang="da-DK" sz="1400" dirty="0">
              <a:highlight>
                <a:srgbClr val="FFFF00"/>
              </a:highlight>
              <a:latin typeface="Quicksand Medium" pitchFamily="2" charset="0"/>
            </a:endParaRPr>
          </a:p>
          <a:p>
            <a:endParaRPr lang="da-DK" sz="1400" dirty="0">
              <a:highlight>
                <a:srgbClr val="FFFF00"/>
              </a:highlight>
              <a:latin typeface="Quicksand Medium" pitchFamily="2" charset="0"/>
            </a:endParaRPr>
          </a:p>
          <a:p>
            <a:endParaRPr lang="da-DK" sz="1400" dirty="0">
              <a:latin typeface="Quicksand Medium" pitchFamily="2" charset="0"/>
            </a:endParaRPr>
          </a:p>
        </p:txBody>
      </p:sp>
      <p:sp>
        <p:nvSpPr>
          <p:cNvPr id="12" name="Tekstfelt 11">
            <a:extLst>
              <a:ext uri="{FF2B5EF4-FFF2-40B4-BE49-F238E27FC236}">
                <a16:creationId xmlns:a16="http://schemas.microsoft.com/office/drawing/2014/main" id="{B28854B4-F04C-DE00-E342-46D6E2D976B8}"/>
              </a:ext>
            </a:extLst>
          </p:cNvPr>
          <p:cNvSpPr txBox="1"/>
          <p:nvPr/>
        </p:nvSpPr>
        <p:spPr>
          <a:xfrm>
            <a:off x="4165600" y="539406"/>
            <a:ext cx="7202632" cy="307777"/>
          </a:xfrm>
          <a:prstGeom prst="rect">
            <a:avLst/>
          </a:prstGeom>
          <a:noFill/>
        </p:spPr>
        <p:txBody>
          <a:bodyPr wrap="square">
            <a:spAutoFit/>
          </a:bodyPr>
          <a:lstStyle/>
          <a:p>
            <a:r>
              <a:rPr lang="da-DK" sz="1400" b="1" dirty="0">
                <a:effectLst/>
                <a:latin typeface="Quicksand Medium" pitchFamily="2" charset="0"/>
              </a:rPr>
              <a:t>Vores klasses risikoprofil fra værktøjskassen: </a:t>
            </a:r>
            <a:r>
              <a:rPr lang="da-DK" sz="1400" b="0" dirty="0">
                <a:effectLst/>
                <a:highlight>
                  <a:srgbClr val="FFFF00"/>
                </a:highlight>
                <a:latin typeface="Quicksand Medium" pitchFamily="2" charset="0"/>
              </a:rPr>
              <a:t>[</a:t>
            </a:r>
            <a:r>
              <a:rPr lang="da-DK" sz="1400" b="0" dirty="0" err="1">
                <a:effectLst/>
                <a:highlight>
                  <a:srgbClr val="FFFF00"/>
                </a:highlight>
                <a:latin typeface="Quicksand Medium" pitchFamily="2" charset="0"/>
              </a:rPr>
              <a:t>Indstast</a:t>
            </a:r>
            <a:r>
              <a:rPr lang="da-DK" sz="1400" b="0" dirty="0">
                <a:effectLst/>
                <a:highlight>
                  <a:srgbClr val="FFFF00"/>
                </a:highlight>
                <a:latin typeface="Quicksand Medium" pitchFamily="2" charset="0"/>
              </a:rPr>
              <a:t> risikoprofil her]</a:t>
            </a:r>
            <a:endParaRPr lang="da-DK" sz="1400" dirty="0">
              <a:highlight>
                <a:srgbClr val="FFFF00"/>
              </a:highlight>
              <a:latin typeface="Quicksand Medium" pitchFamily="2" charset="0"/>
            </a:endParaRPr>
          </a:p>
        </p:txBody>
      </p:sp>
      <p:sp>
        <p:nvSpPr>
          <p:cNvPr id="13" name="Tekstfelt 12">
            <a:extLst>
              <a:ext uri="{FF2B5EF4-FFF2-40B4-BE49-F238E27FC236}">
                <a16:creationId xmlns:a16="http://schemas.microsoft.com/office/drawing/2014/main" id="{25BF6AEC-2073-D5B5-AF68-57C7469906AE}"/>
              </a:ext>
            </a:extLst>
          </p:cNvPr>
          <p:cNvSpPr txBox="1"/>
          <p:nvPr/>
        </p:nvSpPr>
        <p:spPr>
          <a:xfrm>
            <a:off x="4165600" y="920867"/>
            <a:ext cx="7202632" cy="307777"/>
          </a:xfrm>
          <a:prstGeom prst="rect">
            <a:avLst/>
          </a:prstGeom>
          <a:noFill/>
        </p:spPr>
        <p:txBody>
          <a:bodyPr wrap="square">
            <a:spAutoFit/>
          </a:bodyPr>
          <a:lstStyle/>
          <a:p>
            <a:r>
              <a:rPr lang="da-DK" sz="1400" b="1" dirty="0">
                <a:effectLst/>
                <a:latin typeface="Quicksand Medium" pitchFamily="2" charset="0"/>
              </a:rPr>
              <a:t>Vores tidshorisont for investering er: </a:t>
            </a:r>
            <a:r>
              <a:rPr lang="da-DK" sz="1400" b="0" dirty="0">
                <a:effectLst/>
                <a:highlight>
                  <a:srgbClr val="FFFF00"/>
                </a:highlight>
                <a:latin typeface="Quicksand Medium" pitchFamily="2" charset="0"/>
              </a:rPr>
              <a:t>[</a:t>
            </a:r>
            <a:r>
              <a:rPr lang="da-DK" sz="1400" b="0" dirty="0" err="1">
                <a:effectLst/>
                <a:highlight>
                  <a:srgbClr val="FFFF00"/>
                </a:highlight>
                <a:latin typeface="Quicksand Medium" pitchFamily="2" charset="0"/>
              </a:rPr>
              <a:t>Indstast</a:t>
            </a:r>
            <a:r>
              <a:rPr lang="da-DK" sz="1400" b="0" dirty="0">
                <a:effectLst/>
                <a:highlight>
                  <a:srgbClr val="FFFF00"/>
                </a:highlight>
                <a:latin typeface="Quicksand Medium" pitchFamily="2" charset="0"/>
              </a:rPr>
              <a:t> </a:t>
            </a:r>
            <a:r>
              <a:rPr lang="da-DK" sz="1400" b="0" dirty="0" err="1">
                <a:effectLst/>
                <a:highlight>
                  <a:srgbClr val="FFFF00"/>
                </a:highlight>
                <a:latin typeface="Quicksand Medium" pitchFamily="2" charset="0"/>
              </a:rPr>
              <a:t>tidshorizont</a:t>
            </a:r>
            <a:r>
              <a:rPr lang="da-DK" sz="1400" b="0" dirty="0">
                <a:effectLst/>
                <a:highlight>
                  <a:srgbClr val="FFFF00"/>
                </a:highlight>
                <a:latin typeface="Quicksand Medium" pitchFamily="2" charset="0"/>
              </a:rPr>
              <a:t> her]</a:t>
            </a:r>
            <a:endParaRPr lang="da-DK" sz="1400" dirty="0">
              <a:highlight>
                <a:srgbClr val="FFFF00"/>
              </a:highlight>
              <a:latin typeface="Quicksand Medium" pitchFamily="2" charset="0"/>
            </a:endParaRPr>
          </a:p>
        </p:txBody>
      </p:sp>
      <p:sp>
        <p:nvSpPr>
          <p:cNvPr id="14" name="Tekstfelt 13">
            <a:extLst>
              <a:ext uri="{FF2B5EF4-FFF2-40B4-BE49-F238E27FC236}">
                <a16:creationId xmlns:a16="http://schemas.microsoft.com/office/drawing/2014/main" id="{09DAEBC1-7FC1-7F7C-9FE3-DE7C3C8479B6}"/>
              </a:ext>
            </a:extLst>
          </p:cNvPr>
          <p:cNvSpPr txBox="1"/>
          <p:nvPr/>
        </p:nvSpPr>
        <p:spPr>
          <a:xfrm>
            <a:off x="296718" y="5814173"/>
            <a:ext cx="3398982" cy="477054"/>
          </a:xfrm>
          <a:prstGeom prst="rect">
            <a:avLst/>
          </a:prstGeom>
          <a:noFill/>
        </p:spPr>
        <p:txBody>
          <a:bodyPr wrap="square" rtlCol="0">
            <a:spAutoFit/>
          </a:bodyPr>
          <a:lstStyle/>
          <a:p>
            <a:r>
              <a:rPr lang="da-DK" sz="1400" b="1" dirty="0">
                <a:solidFill>
                  <a:schemeClr val="bg1"/>
                </a:solidFill>
              </a:rPr>
              <a:t>Link til risikoprofil:</a:t>
            </a:r>
            <a:br>
              <a:rPr lang="da-DK" sz="1400" b="1" dirty="0">
                <a:solidFill>
                  <a:schemeClr val="bg1"/>
                </a:solidFill>
              </a:rPr>
            </a:br>
            <a:r>
              <a:rPr lang="da-DK" sz="1100" dirty="0">
                <a:solidFill>
                  <a:schemeClr val="bg1"/>
                </a:solidFill>
              </a:rPr>
              <a:t>https://undervisning.aktiedysten.dk/tag-din-risikoprofil/</a:t>
            </a:r>
            <a:endParaRPr lang="da-DK" sz="1400" dirty="0">
              <a:solidFill>
                <a:schemeClr val="bg1"/>
              </a:solidFill>
            </a:endParaRPr>
          </a:p>
        </p:txBody>
      </p:sp>
      <p:sp>
        <p:nvSpPr>
          <p:cNvPr id="15" name="Tekstfelt 14">
            <a:extLst>
              <a:ext uri="{FF2B5EF4-FFF2-40B4-BE49-F238E27FC236}">
                <a16:creationId xmlns:a16="http://schemas.microsoft.com/office/drawing/2014/main" id="{DAEFFB30-580D-670B-B0C8-A36BAA921B1E}"/>
              </a:ext>
            </a:extLst>
          </p:cNvPr>
          <p:cNvSpPr txBox="1"/>
          <p:nvPr/>
        </p:nvSpPr>
        <p:spPr>
          <a:xfrm>
            <a:off x="4165600" y="1302328"/>
            <a:ext cx="7202632" cy="307777"/>
          </a:xfrm>
          <a:prstGeom prst="rect">
            <a:avLst/>
          </a:prstGeom>
          <a:noFill/>
        </p:spPr>
        <p:txBody>
          <a:bodyPr wrap="square">
            <a:spAutoFit/>
          </a:bodyPr>
          <a:lstStyle/>
          <a:p>
            <a:r>
              <a:rPr lang="da-DK" sz="1400" b="1" dirty="0">
                <a:effectLst/>
                <a:latin typeface="Quicksand Medium" pitchFamily="2" charset="0"/>
              </a:rPr>
              <a:t>Vores investeringsstrategi er:</a:t>
            </a:r>
            <a:endParaRPr lang="da-DK" sz="1400" dirty="0">
              <a:highlight>
                <a:srgbClr val="FFFF00"/>
              </a:highlight>
              <a:latin typeface="Quicksand Medium" pitchFamily="2" charset="0"/>
            </a:endParaRPr>
          </a:p>
        </p:txBody>
      </p:sp>
    </p:spTree>
    <p:extLst>
      <p:ext uri="{BB962C8B-B14F-4D97-AF65-F5344CB8AC3E}">
        <p14:creationId xmlns:p14="http://schemas.microsoft.com/office/powerpoint/2010/main" val="1712039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3F907F3-FD1A-295D-6035-9F3A299C7920}"/>
              </a:ext>
            </a:extLst>
          </p:cNvPr>
          <p:cNvSpPr/>
          <p:nvPr/>
        </p:nvSpPr>
        <p:spPr>
          <a:xfrm>
            <a:off x="0" y="0"/>
            <a:ext cx="3916218" cy="6858000"/>
          </a:xfrm>
          <a:prstGeom prst="rect">
            <a:avLst/>
          </a:prstGeom>
          <a:solidFill>
            <a:srgbClr val="7EC99B"/>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CF84FF11-CE30-0609-F473-DBA2E7611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18" y="0"/>
            <a:ext cx="2245555" cy="1543819"/>
          </a:xfrm>
          <a:prstGeom prst="rect">
            <a:avLst/>
          </a:prstGeom>
        </p:spPr>
      </p:pic>
      <p:sp>
        <p:nvSpPr>
          <p:cNvPr id="5" name="Tekstfelt 4">
            <a:extLst>
              <a:ext uri="{FF2B5EF4-FFF2-40B4-BE49-F238E27FC236}">
                <a16:creationId xmlns:a16="http://schemas.microsoft.com/office/drawing/2014/main" id="{E1F732A4-7C01-FA80-EA92-7135D27EE6F3}"/>
              </a:ext>
            </a:extLst>
          </p:cNvPr>
          <p:cNvSpPr txBox="1"/>
          <p:nvPr/>
        </p:nvSpPr>
        <p:spPr>
          <a:xfrm>
            <a:off x="296718" y="2066172"/>
            <a:ext cx="3398982" cy="3108543"/>
          </a:xfrm>
          <a:prstGeom prst="rect">
            <a:avLst/>
          </a:prstGeom>
          <a:noFill/>
        </p:spPr>
        <p:txBody>
          <a:bodyPr wrap="square">
            <a:spAutoFit/>
          </a:bodyPr>
          <a:lstStyle/>
          <a:p>
            <a:r>
              <a:rPr lang="da-DK" sz="1400" b="0" dirty="0">
                <a:solidFill>
                  <a:schemeClr val="bg1"/>
                </a:solidFill>
                <a:effectLst/>
                <a:latin typeface="Quicksand Medium" pitchFamily="2" charset="0"/>
              </a:rPr>
              <a:t>For at kunne følge jeres strategi, er det nødvendigt også at kunne analysere aktier. For at juryen skal kunne vurdere, hvad I har lært om at analysere aktier, skal I vælge tre virksomheder som ville passe til jeres strategi. I bestemmer selv hvordan I analyserer dem, men jeres metode og overvejelser skal være tydelige for juryen.</a:t>
            </a:r>
          </a:p>
          <a:p>
            <a:endParaRPr lang="da-DK" sz="1400" dirty="0">
              <a:solidFill>
                <a:schemeClr val="bg1"/>
              </a:solidFill>
              <a:latin typeface="Quicksand Medium" pitchFamily="2" charset="0"/>
            </a:endParaRPr>
          </a:p>
          <a:p>
            <a:r>
              <a:rPr lang="da-DK" sz="1400" b="0" i="1" dirty="0">
                <a:solidFill>
                  <a:schemeClr val="bg1"/>
                </a:solidFill>
                <a:effectLst/>
                <a:latin typeface="Quicksand Medium" pitchFamily="2" charset="0"/>
              </a:rPr>
              <a:t>Diskuter derfor i klassen de udvalgte virksomheder og brug felterne til højre som inspiration.</a:t>
            </a:r>
            <a:endParaRPr lang="da-DK" sz="1400" i="1" dirty="0">
              <a:solidFill>
                <a:schemeClr val="bg1"/>
              </a:solidFill>
              <a:latin typeface="Quicksand Medium" pitchFamily="2" charset="0"/>
            </a:endParaRPr>
          </a:p>
        </p:txBody>
      </p:sp>
      <p:sp>
        <p:nvSpPr>
          <p:cNvPr id="4" name="Tekstfelt 3">
            <a:extLst>
              <a:ext uri="{FF2B5EF4-FFF2-40B4-BE49-F238E27FC236}">
                <a16:creationId xmlns:a16="http://schemas.microsoft.com/office/drawing/2014/main" id="{C503C1D9-6A7F-D8DC-7AEE-0BA5930218A5}"/>
              </a:ext>
            </a:extLst>
          </p:cNvPr>
          <p:cNvSpPr txBox="1"/>
          <p:nvPr/>
        </p:nvSpPr>
        <p:spPr>
          <a:xfrm>
            <a:off x="296718" y="1543819"/>
            <a:ext cx="2636982" cy="523220"/>
          </a:xfrm>
          <a:prstGeom prst="rect">
            <a:avLst/>
          </a:prstGeom>
          <a:noFill/>
        </p:spPr>
        <p:txBody>
          <a:bodyPr wrap="square" rtlCol="0">
            <a:spAutoFit/>
          </a:bodyPr>
          <a:lstStyle/>
          <a:p>
            <a:r>
              <a:rPr lang="da-DK" sz="2800" b="1" dirty="0">
                <a:solidFill>
                  <a:schemeClr val="bg1"/>
                </a:solidFill>
              </a:rPr>
              <a:t>Analyse</a:t>
            </a:r>
          </a:p>
        </p:txBody>
      </p:sp>
      <p:sp>
        <p:nvSpPr>
          <p:cNvPr id="8" name="Tekstfelt 7">
            <a:extLst>
              <a:ext uri="{FF2B5EF4-FFF2-40B4-BE49-F238E27FC236}">
                <a16:creationId xmlns:a16="http://schemas.microsoft.com/office/drawing/2014/main" id="{AE173D27-CB09-CBBA-BA1B-687BB1266100}"/>
              </a:ext>
            </a:extLst>
          </p:cNvPr>
          <p:cNvSpPr txBox="1"/>
          <p:nvPr/>
        </p:nvSpPr>
        <p:spPr>
          <a:xfrm>
            <a:off x="6040333" y="884648"/>
            <a:ext cx="4888924" cy="1384995"/>
          </a:xfrm>
          <a:prstGeom prst="rect">
            <a:avLst/>
          </a:prstGeom>
          <a:noFill/>
          <a:ln>
            <a:solidFill>
              <a:srgbClr val="7EC99B"/>
            </a:solidFill>
          </a:ln>
        </p:spPr>
        <p:txBody>
          <a:bodyPr wrap="square">
            <a:spAutoFit/>
          </a:bodyPr>
          <a:lstStyle/>
          <a:p>
            <a:r>
              <a:rPr lang="da-DK" sz="1400" b="0" dirty="0">
                <a:effectLst/>
                <a:highlight>
                  <a:srgbClr val="FFFF00"/>
                </a:highlight>
                <a:latin typeface="Quicksand Medium" pitchFamily="2" charset="0"/>
              </a:rPr>
              <a:t>[Indsæt en uddybning af, hvorfor I har valgt netop denne virksomhed]</a:t>
            </a:r>
          </a:p>
          <a:p>
            <a:endParaRPr lang="da-DK" sz="1400" dirty="0">
              <a:highlight>
                <a:srgbClr val="FFFF00"/>
              </a:highlight>
              <a:latin typeface="Quicksand Medium" pitchFamily="2" charset="0"/>
            </a:endParaRPr>
          </a:p>
          <a:p>
            <a:endParaRPr lang="da-DK" sz="1400" dirty="0">
              <a:highlight>
                <a:srgbClr val="FFFF00"/>
              </a:highlight>
              <a:latin typeface="Quicksand Medium" pitchFamily="2" charset="0"/>
            </a:endParaRPr>
          </a:p>
          <a:p>
            <a:endParaRPr lang="da-DK" sz="1400" dirty="0">
              <a:highlight>
                <a:srgbClr val="FFFF00"/>
              </a:highlight>
              <a:latin typeface="Quicksand Medium" pitchFamily="2" charset="0"/>
            </a:endParaRPr>
          </a:p>
          <a:p>
            <a:endParaRPr lang="da-DK" sz="1400" dirty="0">
              <a:latin typeface="Quicksand Medium" pitchFamily="2" charset="0"/>
            </a:endParaRPr>
          </a:p>
        </p:txBody>
      </p:sp>
      <p:pic>
        <p:nvPicPr>
          <p:cNvPr id="11" name="Grafik 10" descr="Fabrik">
            <a:extLst>
              <a:ext uri="{FF2B5EF4-FFF2-40B4-BE49-F238E27FC236}">
                <a16:creationId xmlns:a16="http://schemas.microsoft.com/office/drawing/2014/main" id="{C19C348F-C63B-AC84-9887-CE08561C03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40104" y="448385"/>
            <a:ext cx="1254517" cy="1254517"/>
          </a:xfrm>
          <a:prstGeom prst="rect">
            <a:avLst/>
          </a:prstGeom>
          <a:effectLst>
            <a:outerShdw blurRad="50800" dist="38100" dir="2700000" algn="tl" rotWithShape="0">
              <a:prstClr val="black">
                <a:alpha val="40000"/>
              </a:prstClr>
            </a:outerShdw>
          </a:effectLst>
        </p:spPr>
      </p:pic>
      <p:sp>
        <p:nvSpPr>
          <p:cNvPr id="13" name="Tekstfelt 12">
            <a:extLst>
              <a:ext uri="{FF2B5EF4-FFF2-40B4-BE49-F238E27FC236}">
                <a16:creationId xmlns:a16="http://schemas.microsoft.com/office/drawing/2014/main" id="{FB6FB86D-D00A-AF9D-EA77-B6811A1AD7F2}"/>
              </a:ext>
            </a:extLst>
          </p:cNvPr>
          <p:cNvSpPr txBox="1"/>
          <p:nvPr/>
        </p:nvSpPr>
        <p:spPr>
          <a:xfrm>
            <a:off x="5936034" y="473371"/>
            <a:ext cx="3260066" cy="307777"/>
          </a:xfrm>
          <a:prstGeom prst="rect">
            <a:avLst/>
          </a:prstGeom>
          <a:noFill/>
        </p:spPr>
        <p:txBody>
          <a:bodyPr wrap="square">
            <a:spAutoFit/>
          </a:bodyPr>
          <a:lstStyle/>
          <a:p>
            <a:r>
              <a:rPr lang="da-DK" sz="1400" b="1" dirty="0">
                <a:effectLst/>
                <a:highlight>
                  <a:srgbClr val="FFFF00"/>
                </a:highlight>
                <a:latin typeface="Quicksand Medium" pitchFamily="2" charset="0"/>
              </a:rPr>
              <a:t>[</a:t>
            </a:r>
            <a:r>
              <a:rPr lang="da-DK" sz="1400" b="1" dirty="0" err="1">
                <a:effectLst/>
                <a:highlight>
                  <a:srgbClr val="FFFF00"/>
                </a:highlight>
                <a:latin typeface="Quicksand Medium" pitchFamily="2" charset="0"/>
              </a:rPr>
              <a:t>Indstast</a:t>
            </a:r>
            <a:r>
              <a:rPr lang="da-DK" sz="1400" b="1" dirty="0">
                <a:effectLst/>
                <a:highlight>
                  <a:srgbClr val="FFFF00"/>
                </a:highlight>
                <a:latin typeface="Quicksand Medium" pitchFamily="2" charset="0"/>
              </a:rPr>
              <a:t> virksomhedens navn her]</a:t>
            </a:r>
            <a:endParaRPr lang="da-DK" sz="1400" b="1" dirty="0">
              <a:highlight>
                <a:srgbClr val="FFFF00"/>
              </a:highlight>
              <a:latin typeface="Quicksand Medium" pitchFamily="2" charset="0"/>
            </a:endParaRPr>
          </a:p>
        </p:txBody>
      </p:sp>
      <p:sp>
        <p:nvSpPr>
          <p:cNvPr id="20" name="Tekstfelt 19">
            <a:extLst>
              <a:ext uri="{FF2B5EF4-FFF2-40B4-BE49-F238E27FC236}">
                <a16:creationId xmlns:a16="http://schemas.microsoft.com/office/drawing/2014/main" id="{B49EE714-E999-7798-F677-1FC29166EF91}"/>
              </a:ext>
            </a:extLst>
          </p:cNvPr>
          <p:cNvSpPr txBox="1"/>
          <p:nvPr/>
        </p:nvSpPr>
        <p:spPr>
          <a:xfrm>
            <a:off x="5998921" y="2897687"/>
            <a:ext cx="4888924" cy="1384995"/>
          </a:xfrm>
          <a:prstGeom prst="rect">
            <a:avLst/>
          </a:prstGeom>
          <a:noFill/>
          <a:ln>
            <a:solidFill>
              <a:srgbClr val="7EC99B"/>
            </a:solidFill>
          </a:ln>
        </p:spPr>
        <p:txBody>
          <a:bodyPr wrap="square">
            <a:spAutoFit/>
          </a:bodyPr>
          <a:lstStyle/>
          <a:p>
            <a:r>
              <a:rPr lang="da-DK" sz="1400" b="0" dirty="0">
                <a:effectLst/>
                <a:highlight>
                  <a:srgbClr val="FFFF00"/>
                </a:highlight>
                <a:latin typeface="Quicksand Medium" pitchFamily="2" charset="0"/>
              </a:rPr>
              <a:t>[Indsæt en uddybning af, hvorfor I har valgt netop denne virksomhed]</a:t>
            </a:r>
          </a:p>
          <a:p>
            <a:endParaRPr lang="da-DK" sz="1400" dirty="0">
              <a:highlight>
                <a:srgbClr val="FFFF00"/>
              </a:highlight>
              <a:latin typeface="Quicksand Medium" pitchFamily="2" charset="0"/>
            </a:endParaRPr>
          </a:p>
          <a:p>
            <a:endParaRPr lang="da-DK" sz="1400" dirty="0">
              <a:highlight>
                <a:srgbClr val="FFFF00"/>
              </a:highlight>
              <a:latin typeface="Quicksand Medium" pitchFamily="2" charset="0"/>
            </a:endParaRPr>
          </a:p>
          <a:p>
            <a:endParaRPr lang="da-DK" sz="1400" dirty="0">
              <a:highlight>
                <a:srgbClr val="FFFF00"/>
              </a:highlight>
              <a:latin typeface="Quicksand Medium" pitchFamily="2" charset="0"/>
            </a:endParaRPr>
          </a:p>
          <a:p>
            <a:endParaRPr lang="da-DK" sz="1400" dirty="0">
              <a:latin typeface="Quicksand Medium" pitchFamily="2" charset="0"/>
            </a:endParaRPr>
          </a:p>
        </p:txBody>
      </p:sp>
      <p:pic>
        <p:nvPicPr>
          <p:cNvPr id="21" name="Grafik 20" descr="Fabrik">
            <a:extLst>
              <a:ext uri="{FF2B5EF4-FFF2-40B4-BE49-F238E27FC236}">
                <a16:creationId xmlns:a16="http://schemas.microsoft.com/office/drawing/2014/main" id="{926C726D-DA12-01E3-E102-832C8DC1DC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40103" y="2365926"/>
            <a:ext cx="1254517" cy="1254517"/>
          </a:xfrm>
          <a:prstGeom prst="rect">
            <a:avLst/>
          </a:prstGeom>
          <a:effectLst>
            <a:outerShdw blurRad="50800" dist="38100" dir="2700000" algn="tl" rotWithShape="0">
              <a:prstClr val="black">
                <a:alpha val="40000"/>
              </a:prstClr>
            </a:outerShdw>
          </a:effectLst>
        </p:spPr>
      </p:pic>
      <p:sp>
        <p:nvSpPr>
          <p:cNvPr id="22" name="Tekstfelt 21">
            <a:extLst>
              <a:ext uri="{FF2B5EF4-FFF2-40B4-BE49-F238E27FC236}">
                <a16:creationId xmlns:a16="http://schemas.microsoft.com/office/drawing/2014/main" id="{91EF87F0-B780-3A68-995B-6B03D3653001}"/>
              </a:ext>
            </a:extLst>
          </p:cNvPr>
          <p:cNvSpPr txBox="1"/>
          <p:nvPr/>
        </p:nvSpPr>
        <p:spPr>
          <a:xfrm>
            <a:off x="5894622" y="2486410"/>
            <a:ext cx="3260066" cy="307777"/>
          </a:xfrm>
          <a:prstGeom prst="rect">
            <a:avLst/>
          </a:prstGeom>
          <a:noFill/>
        </p:spPr>
        <p:txBody>
          <a:bodyPr wrap="square">
            <a:spAutoFit/>
          </a:bodyPr>
          <a:lstStyle/>
          <a:p>
            <a:r>
              <a:rPr lang="da-DK" sz="1400" b="1" dirty="0">
                <a:effectLst/>
                <a:highlight>
                  <a:srgbClr val="FFFF00"/>
                </a:highlight>
                <a:latin typeface="Quicksand Medium" pitchFamily="2" charset="0"/>
              </a:rPr>
              <a:t>[</a:t>
            </a:r>
            <a:r>
              <a:rPr lang="da-DK" sz="1400" b="1" dirty="0" err="1">
                <a:effectLst/>
                <a:highlight>
                  <a:srgbClr val="FFFF00"/>
                </a:highlight>
                <a:latin typeface="Quicksand Medium" pitchFamily="2" charset="0"/>
              </a:rPr>
              <a:t>Indstast</a:t>
            </a:r>
            <a:r>
              <a:rPr lang="da-DK" sz="1400" b="1" dirty="0">
                <a:effectLst/>
                <a:highlight>
                  <a:srgbClr val="FFFF00"/>
                </a:highlight>
                <a:latin typeface="Quicksand Medium" pitchFamily="2" charset="0"/>
              </a:rPr>
              <a:t> virksomhedens navn her]</a:t>
            </a:r>
            <a:endParaRPr lang="da-DK" sz="1400" b="1" dirty="0">
              <a:highlight>
                <a:srgbClr val="FFFF00"/>
              </a:highlight>
              <a:latin typeface="Quicksand Medium" pitchFamily="2" charset="0"/>
            </a:endParaRPr>
          </a:p>
        </p:txBody>
      </p:sp>
      <p:sp>
        <p:nvSpPr>
          <p:cNvPr id="23" name="Tekstfelt 22">
            <a:extLst>
              <a:ext uri="{FF2B5EF4-FFF2-40B4-BE49-F238E27FC236}">
                <a16:creationId xmlns:a16="http://schemas.microsoft.com/office/drawing/2014/main" id="{3382045D-4D53-5AD7-7576-62B30CFB1317}"/>
              </a:ext>
            </a:extLst>
          </p:cNvPr>
          <p:cNvSpPr txBox="1"/>
          <p:nvPr/>
        </p:nvSpPr>
        <p:spPr>
          <a:xfrm>
            <a:off x="5957509" y="4910726"/>
            <a:ext cx="4888924" cy="1384995"/>
          </a:xfrm>
          <a:prstGeom prst="rect">
            <a:avLst/>
          </a:prstGeom>
          <a:noFill/>
          <a:ln>
            <a:solidFill>
              <a:srgbClr val="7EC99B"/>
            </a:solidFill>
          </a:ln>
        </p:spPr>
        <p:txBody>
          <a:bodyPr wrap="square">
            <a:spAutoFit/>
          </a:bodyPr>
          <a:lstStyle/>
          <a:p>
            <a:r>
              <a:rPr lang="da-DK" sz="1400" b="0" dirty="0">
                <a:effectLst/>
                <a:highlight>
                  <a:srgbClr val="FFFF00"/>
                </a:highlight>
                <a:latin typeface="Quicksand Medium" pitchFamily="2" charset="0"/>
              </a:rPr>
              <a:t>[Indsæt en uddybning af, hvorfor I har valgt netop denne virksomhed]</a:t>
            </a:r>
          </a:p>
          <a:p>
            <a:endParaRPr lang="da-DK" sz="1400" dirty="0">
              <a:highlight>
                <a:srgbClr val="FFFF00"/>
              </a:highlight>
              <a:latin typeface="Quicksand Medium" pitchFamily="2" charset="0"/>
            </a:endParaRPr>
          </a:p>
          <a:p>
            <a:endParaRPr lang="da-DK" sz="1400" dirty="0">
              <a:highlight>
                <a:srgbClr val="FFFF00"/>
              </a:highlight>
              <a:latin typeface="Quicksand Medium" pitchFamily="2" charset="0"/>
            </a:endParaRPr>
          </a:p>
          <a:p>
            <a:endParaRPr lang="da-DK" sz="1400" dirty="0">
              <a:highlight>
                <a:srgbClr val="FFFF00"/>
              </a:highlight>
              <a:latin typeface="Quicksand Medium" pitchFamily="2" charset="0"/>
            </a:endParaRPr>
          </a:p>
          <a:p>
            <a:endParaRPr lang="da-DK" sz="1400" dirty="0">
              <a:latin typeface="Quicksand Medium" pitchFamily="2" charset="0"/>
            </a:endParaRPr>
          </a:p>
        </p:txBody>
      </p:sp>
      <p:pic>
        <p:nvPicPr>
          <p:cNvPr id="24" name="Grafik 23" descr="Fabrik">
            <a:extLst>
              <a:ext uri="{FF2B5EF4-FFF2-40B4-BE49-F238E27FC236}">
                <a16:creationId xmlns:a16="http://schemas.microsoft.com/office/drawing/2014/main" id="{3634C7B2-3778-C42B-FA29-C83DEC5D8A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40103" y="4283467"/>
            <a:ext cx="1254517" cy="1254517"/>
          </a:xfrm>
          <a:prstGeom prst="rect">
            <a:avLst/>
          </a:prstGeom>
          <a:effectLst>
            <a:outerShdw blurRad="50800" dist="38100" dir="2700000" algn="tl" rotWithShape="0">
              <a:prstClr val="black">
                <a:alpha val="40000"/>
              </a:prstClr>
            </a:outerShdw>
          </a:effectLst>
        </p:spPr>
      </p:pic>
      <p:sp>
        <p:nvSpPr>
          <p:cNvPr id="25" name="Tekstfelt 24">
            <a:extLst>
              <a:ext uri="{FF2B5EF4-FFF2-40B4-BE49-F238E27FC236}">
                <a16:creationId xmlns:a16="http://schemas.microsoft.com/office/drawing/2014/main" id="{B0F9514C-3FEB-95E4-C225-0B513D4ED805}"/>
              </a:ext>
            </a:extLst>
          </p:cNvPr>
          <p:cNvSpPr txBox="1"/>
          <p:nvPr/>
        </p:nvSpPr>
        <p:spPr>
          <a:xfrm>
            <a:off x="5853210" y="4499449"/>
            <a:ext cx="3260066" cy="307777"/>
          </a:xfrm>
          <a:prstGeom prst="rect">
            <a:avLst/>
          </a:prstGeom>
          <a:noFill/>
        </p:spPr>
        <p:txBody>
          <a:bodyPr wrap="square">
            <a:spAutoFit/>
          </a:bodyPr>
          <a:lstStyle/>
          <a:p>
            <a:r>
              <a:rPr lang="da-DK" sz="1400" b="1" dirty="0">
                <a:effectLst/>
                <a:highlight>
                  <a:srgbClr val="FFFF00"/>
                </a:highlight>
                <a:latin typeface="Quicksand Medium" pitchFamily="2" charset="0"/>
              </a:rPr>
              <a:t>[</a:t>
            </a:r>
            <a:r>
              <a:rPr lang="da-DK" sz="1400" b="1" dirty="0" err="1">
                <a:effectLst/>
                <a:highlight>
                  <a:srgbClr val="FFFF00"/>
                </a:highlight>
                <a:latin typeface="Quicksand Medium" pitchFamily="2" charset="0"/>
              </a:rPr>
              <a:t>Indstast</a:t>
            </a:r>
            <a:r>
              <a:rPr lang="da-DK" sz="1400" b="1" dirty="0">
                <a:effectLst/>
                <a:highlight>
                  <a:srgbClr val="FFFF00"/>
                </a:highlight>
                <a:latin typeface="Quicksand Medium" pitchFamily="2" charset="0"/>
              </a:rPr>
              <a:t> virksomhedens navn her]</a:t>
            </a:r>
            <a:endParaRPr lang="da-DK" sz="1400" b="1" dirty="0">
              <a:highlight>
                <a:srgbClr val="FFFF00"/>
              </a:highlight>
              <a:latin typeface="Quicksand Medium" pitchFamily="2" charset="0"/>
            </a:endParaRPr>
          </a:p>
        </p:txBody>
      </p:sp>
    </p:spTree>
    <p:extLst>
      <p:ext uri="{BB962C8B-B14F-4D97-AF65-F5344CB8AC3E}">
        <p14:creationId xmlns:p14="http://schemas.microsoft.com/office/powerpoint/2010/main" val="6228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3F907F3-FD1A-295D-6035-9F3A299C7920}"/>
              </a:ext>
            </a:extLst>
          </p:cNvPr>
          <p:cNvSpPr/>
          <p:nvPr/>
        </p:nvSpPr>
        <p:spPr>
          <a:xfrm>
            <a:off x="0" y="0"/>
            <a:ext cx="3916218" cy="6858000"/>
          </a:xfrm>
          <a:prstGeom prst="rect">
            <a:avLst/>
          </a:prstGeom>
          <a:solidFill>
            <a:srgbClr val="7EC99B"/>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Billede 17">
            <a:extLst>
              <a:ext uri="{FF2B5EF4-FFF2-40B4-BE49-F238E27FC236}">
                <a16:creationId xmlns:a16="http://schemas.microsoft.com/office/drawing/2014/main" id="{1B6B0A47-3366-D2ED-DEE4-1C8EAC0C8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131" y="0"/>
            <a:ext cx="2245555" cy="1543819"/>
          </a:xfrm>
          <a:prstGeom prst="rect">
            <a:avLst/>
          </a:prstGeom>
        </p:spPr>
      </p:pic>
      <p:sp>
        <p:nvSpPr>
          <p:cNvPr id="5" name="Tekstfelt 4">
            <a:extLst>
              <a:ext uri="{FF2B5EF4-FFF2-40B4-BE49-F238E27FC236}">
                <a16:creationId xmlns:a16="http://schemas.microsoft.com/office/drawing/2014/main" id="{E1F732A4-7C01-FA80-EA92-7135D27EE6F3}"/>
              </a:ext>
            </a:extLst>
          </p:cNvPr>
          <p:cNvSpPr txBox="1"/>
          <p:nvPr/>
        </p:nvSpPr>
        <p:spPr>
          <a:xfrm>
            <a:off x="296718" y="2066172"/>
            <a:ext cx="3398982" cy="3539430"/>
          </a:xfrm>
          <a:prstGeom prst="rect">
            <a:avLst/>
          </a:prstGeom>
          <a:noFill/>
        </p:spPr>
        <p:txBody>
          <a:bodyPr wrap="square">
            <a:spAutoFit/>
          </a:bodyPr>
          <a:lstStyle/>
          <a:p>
            <a:r>
              <a:rPr lang="da-DK" sz="1400" b="0" dirty="0">
                <a:solidFill>
                  <a:schemeClr val="bg1"/>
                </a:solidFill>
                <a:effectLst/>
                <a:latin typeface="Quicksand Medium" pitchFamily="2" charset="0"/>
              </a:rPr>
              <a:t>Men det er ikke nok at vise juryen, at I kan sammensætte en portefølje, som giver et godt afkast i kroner og ører. Som rigtige aktionærer ville I også have et ansvar for, om de virksomheder I blev medejere af, agerer ordentligt og bidrager til en bæredygtig udvikling af det samfund, som omgiver dem. Derfor skal I vise juryen, hvordan I med jeres portefølje understøtter en positiv udvikling af samfundet hvad angår sociale og miljømæssige forhold.</a:t>
            </a:r>
          </a:p>
          <a:p>
            <a:endParaRPr lang="da-DK" sz="1400" dirty="0">
              <a:solidFill>
                <a:schemeClr val="bg1"/>
              </a:solidFill>
              <a:latin typeface="Quicksand Medium" pitchFamily="2" charset="0"/>
            </a:endParaRPr>
          </a:p>
          <a:p>
            <a:r>
              <a:rPr lang="da-DK" sz="1400" b="0" i="1" dirty="0">
                <a:solidFill>
                  <a:schemeClr val="bg1"/>
                </a:solidFill>
                <a:effectLst/>
                <a:latin typeface="Quicksand Medium" pitchFamily="2" charset="0"/>
              </a:rPr>
              <a:t>Diskuter derfor i klassen punkterne til  højre. </a:t>
            </a:r>
            <a:endParaRPr lang="da-DK" sz="1400" i="1" dirty="0">
              <a:solidFill>
                <a:schemeClr val="bg1"/>
              </a:solidFill>
              <a:latin typeface="Quicksand Medium" pitchFamily="2" charset="0"/>
            </a:endParaRPr>
          </a:p>
        </p:txBody>
      </p:sp>
      <p:sp>
        <p:nvSpPr>
          <p:cNvPr id="4" name="Tekstfelt 3">
            <a:extLst>
              <a:ext uri="{FF2B5EF4-FFF2-40B4-BE49-F238E27FC236}">
                <a16:creationId xmlns:a16="http://schemas.microsoft.com/office/drawing/2014/main" id="{C503C1D9-6A7F-D8DC-7AEE-0BA5930218A5}"/>
              </a:ext>
            </a:extLst>
          </p:cNvPr>
          <p:cNvSpPr txBox="1"/>
          <p:nvPr/>
        </p:nvSpPr>
        <p:spPr>
          <a:xfrm>
            <a:off x="296718" y="1543819"/>
            <a:ext cx="2636982" cy="523220"/>
          </a:xfrm>
          <a:prstGeom prst="rect">
            <a:avLst/>
          </a:prstGeom>
          <a:noFill/>
        </p:spPr>
        <p:txBody>
          <a:bodyPr wrap="square" rtlCol="0">
            <a:spAutoFit/>
          </a:bodyPr>
          <a:lstStyle/>
          <a:p>
            <a:r>
              <a:rPr lang="da-DK" sz="2800" b="1">
                <a:solidFill>
                  <a:schemeClr val="bg1"/>
                </a:solidFill>
              </a:rPr>
              <a:t>Etisk </a:t>
            </a:r>
            <a:r>
              <a:rPr lang="da-DK" sz="2800" b="1" dirty="0">
                <a:solidFill>
                  <a:schemeClr val="bg1"/>
                </a:solidFill>
              </a:rPr>
              <a:t>kompas</a:t>
            </a:r>
          </a:p>
        </p:txBody>
      </p:sp>
      <p:sp>
        <p:nvSpPr>
          <p:cNvPr id="12" name="Tekstfelt 11">
            <a:extLst>
              <a:ext uri="{FF2B5EF4-FFF2-40B4-BE49-F238E27FC236}">
                <a16:creationId xmlns:a16="http://schemas.microsoft.com/office/drawing/2014/main" id="{B28854B4-F04C-DE00-E342-46D6E2D976B8}"/>
              </a:ext>
            </a:extLst>
          </p:cNvPr>
          <p:cNvSpPr txBox="1"/>
          <p:nvPr/>
        </p:nvSpPr>
        <p:spPr>
          <a:xfrm>
            <a:off x="4109604" y="3275111"/>
            <a:ext cx="7202632" cy="307777"/>
          </a:xfrm>
          <a:prstGeom prst="rect">
            <a:avLst/>
          </a:prstGeom>
          <a:noFill/>
        </p:spPr>
        <p:txBody>
          <a:bodyPr wrap="square">
            <a:spAutoFit/>
          </a:bodyPr>
          <a:lstStyle/>
          <a:p>
            <a:r>
              <a:rPr lang="da-DK" sz="1400" b="1" dirty="0">
                <a:effectLst/>
                <a:latin typeface="Quicksand Medium" pitchFamily="2" charset="0"/>
              </a:rPr>
              <a:t>Vores klasses etiske kompas er: </a:t>
            </a:r>
            <a:r>
              <a:rPr lang="da-DK" sz="1400" b="0" dirty="0">
                <a:effectLst/>
                <a:highlight>
                  <a:srgbClr val="FFFF00"/>
                </a:highlight>
                <a:latin typeface="Quicksand Medium" pitchFamily="2" charset="0"/>
              </a:rPr>
              <a:t>[Erstat nedenstående med jeres]</a:t>
            </a:r>
            <a:endParaRPr lang="da-DK" sz="1400" dirty="0">
              <a:highlight>
                <a:srgbClr val="FFFF00"/>
              </a:highlight>
              <a:latin typeface="Quicksand Medium" pitchFamily="2" charset="0"/>
            </a:endParaRPr>
          </a:p>
        </p:txBody>
      </p:sp>
      <p:sp>
        <p:nvSpPr>
          <p:cNvPr id="14" name="Tekstfelt 13">
            <a:extLst>
              <a:ext uri="{FF2B5EF4-FFF2-40B4-BE49-F238E27FC236}">
                <a16:creationId xmlns:a16="http://schemas.microsoft.com/office/drawing/2014/main" id="{09DAEBC1-7FC1-7F7C-9FE3-DE7C3C8479B6}"/>
              </a:ext>
            </a:extLst>
          </p:cNvPr>
          <p:cNvSpPr txBox="1"/>
          <p:nvPr/>
        </p:nvSpPr>
        <p:spPr>
          <a:xfrm>
            <a:off x="296718" y="5814173"/>
            <a:ext cx="3398982" cy="646331"/>
          </a:xfrm>
          <a:prstGeom prst="rect">
            <a:avLst/>
          </a:prstGeom>
          <a:noFill/>
        </p:spPr>
        <p:txBody>
          <a:bodyPr wrap="square" rtlCol="0">
            <a:spAutoFit/>
          </a:bodyPr>
          <a:lstStyle/>
          <a:p>
            <a:r>
              <a:rPr lang="da-DK" sz="1400" b="1" dirty="0">
                <a:solidFill>
                  <a:schemeClr val="bg1"/>
                </a:solidFill>
              </a:rPr>
              <a:t>Link til Etiske kompas:</a:t>
            </a:r>
            <a:br>
              <a:rPr lang="da-DK" sz="1400" b="1" dirty="0">
                <a:solidFill>
                  <a:schemeClr val="bg1"/>
                </a:solidFill>
              </a:rPr>
            </a:br>
            <a:r>
              <a:rPr lang="da-DK" sz="1100" dirty="0">
                <a:solidFill>
                  <a:schemeClr val="bg1"/>
                </a:solidFill>
              </a:rPr>
              <a:t>https://undervisning.aktiedysten.dk/etisk-investeringskompas/</a:t>
            </a:r>
            <a:endParaRPr lang="da-DK" sz="1400" dirty="0">
              <a:solidFill>
                <a:schemeClr val="bg1"/>
              </a:solidFill>
            </a:endParaRPr>
          </a:p>
        </p:txBody>
      </p:sp>
      <p:pic>
        <p:nvPicPr>
          <p:cNvPr id="6" name="Grafik 5">
            <a:extLst>
              <a:ext uri="{FF2B5EF4-FFF2-40B4-BE49-F238E27FC236}">
                <a16:creationId xmlns:a16="http://schemas.microsoft.com/office/drawing/2014/main" id="{E651B7C6-8918-8FE2-6A52-0A13E5BDF9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6604" y="3608276"/>
            <a:ext cx="5165332" cy="2883294"/>
          </a:xfrm>
          <a:prstGeom prst="rect">
            <a:avLst/>
          </a:prstGeom>
        </p:spPr>
      </p:pic>
      <p:sp>
        <p:nvSpPr>
          <p:cNvPr id="8" name="Tekstfelt 7">
            <a:extLst>
              <a:ext uri="{FF2B5EF4-FFF2-40B4-BE49-F238E27FC236}">
                <a16:creationId xmlns:a16="http://schemas.microsoft.com/office/drawing/2014/main" id="{AE173D27-CB09-CBBA-BA1B-687BB1266100}"/>
              </a:ext>
            </a:extLst>
          </p:cNvPr>
          <p:cNvSpPr txBox="1"/>
          <p:nvPr/>
        </p:nvSpPr>
        <p:spPr>
          <a:xfrm>
            <a:off x="4236604" y="516983"/>
            <a:ext cx="7202632" cy="2677656"/>
          </a:xfrm>
          <a:prstGeom prst="rect">
            <a:avLst/>
          </a:prstGeom>
          <a:noFill/>
          <a:ln>
            <a:solidFill>
              <a:srgbClr val="7EC99B"/>
            </a:solidFill>
          </a:ln>
        </p:spPr>
        <p:txBody>
          <a:bodyPr wrap="square">
            <a:spAutoFit/>
          </a:bodyPr>
          <a:lstStyle/>
          <a:p>
            <a:r>
              <a:rPr lang="da-DK" sz="1400" b="0" dirty="0">
                <a:effectLst/>
                <a:highlight>
                  <a:srgbClr val="FFFF00"/>
                </a:highlight>
                <a:latin typeface="Quicksand Medium" pitchFamily="2" charset="0"/>
              </a:rPr>
              <a:t>[Indsæt en uddybning af, hvorfor I har valgt netop den fordeling på det etiske kompas]</a:t>
            </a:r>
          </a:p>
          <a:p>
            <a:endParaRPr lang="da-DK" sz="1400" dirty="0">
              <a:highlight>
                <a:srgbClr val="FFFF00"/>
              </a:highlight>
              <a:latin typeface="Quicksand Medium" pitchFamily="2" charset="0"/>
            </a:endParaRPr>
          </a:p>
          <a:p>
            <a:endParaRPr lang="da-DK" sz="1400" dirty="0">
              <a:highlight>
                <a:srgbClr val="FFFF00"/>
              </a:highlight>
              <a:latin typeface="Quicksand Medium" pitchFamily="2" charset="0"/>
            </a:endParaRPr>
          </a:p>
          <a:p>
            <a:endParaRPr lang="da-DK" sz="1400" dirty="0">
              <a:highlight>
                <a:srgbClr val="FFFF00"/>
              </a:highlight>
              <a:latin typeface="Quicksand Medium" pitchFamily="2" charset="0"/>
            </a:endParaRPr>
          </a:p>
          <a:p>
            <a:endParaRPr lang="da-DK" sz="1400" dirty="0">
              <a:highlight>
                <a:srgbClr val="FFFF00"/>
              </a:highlight>
              <a:latin typeface="Quicksand Medium" pitchFamily="2" charset="0"/>
            </a:endParaRPr>
          </a:p>
          <a:p>
            <a:endParaRPr lang="da-DK" sz="1400" dirty="0">
              <a:highlight>
                <a:srgbClr val="FFFF00"/>
              </a:highlight>
              <a:latin typeface="Quicksand Medium" pitchFamily="2" charset="0"/>
            </a:endParaRPr>
          </a:p>
          <a:p>
            <a:endParaRPr lang="da-DK" sz="1400" dirty="0">
              <a:highlight>
                <a:srgbClr val="FFFF00"/>
              </a:highlight>
              <a:latin typeface="Quicksand Medium" pitchFamily="2" charset="0"/>
            </a:endParaRPr>
          </a:p>
          <a:p>
            <a:endParaRPr lang="da-DK" sz="1400" dirty="0">
              <a:highlight>
                <a:srgbClr val="FFFF00"/>
              </a:highlight>
              <a:latin typeface="Quicksand Medium" pitchFamily="2" charset="0"/>
            </a:endParaRPr>
          </a:p>
          <a:p>
            <a:endParaRPr lang="da-DK" sz="1400" dirty="0">
              <a:highlight>
                <a:srgbClr val="FFFF00"/>
              </a:highlight>
              <a:latin typeface="Quicksand Medium" pitchFamily="2" charset="0"/>
            </a:endParaRPr>
          </a:p>
          <a:p>
            <a:endParaRPr lang="da-DK" sz="1400" dirty="0">
              <a:highlight>
                <a:srgbClr val="FFFF00"/>
              </a:highlight>
              <a:latin typeface="Quicksand Medium" pitchFamily="2" charset="0"/>
            </a:endParaRPr>
          </a:p>
          <a:p>
            <a:endParaRPr lang="da-DK" sz="1400" dirty="0">
              <a:latin typeface="Quicksand Medium" pitchFamily="2" charset="0"/>
            </a:endParaRPr>
          </a:p>
        </p:txBody>
      </p:sp>
      <p:sp>
        <p:nvSpPr>
          <p:cNvPr id="16" name="Tekstfelt 15">
            <a:extLst>
              <a:ext uri="{FF2B5EF4-FFF2-40B4-BE49-F238E27FC236}">
                <a16:creationId xmlns:a16="http://schemas.microsoft.com/office/drawing/2014/main" id="{099F793E-37EF-383B-9DBD-A01FDC84A406}"/>
              </a:ext>
            </a:extLst>
          </p:cNvPr>
          <p:cNvSpPr txBox="1"/>
          <p:nvPr/>
        </p:nvSpPr>
        <p:spPr>
          <a:xfrm>
            <a:off x="4109604" y="209206"/>
            <a:ext cx="7202632" cy="307777"/>
          </a:xfrm>
          <a:prstGeom prst="rect">
            <a:avLst/>
          </a:prstGeom>
          <a:noFill/>
        </p:spPr>
        <p:txBody>
          <a:bodyPr wrap="square">
            <a:spAutoFit/>
          </a:bodyPr>
          <a:lstStyle/>
          <a:p>
            <a:r>
              <a:rPr lang="da-DK" sz="1400" b="1" dirty="0">
                <a:effectLst/>
                <a:latin typeface="Quicksand Medium" pitchFamily="2" charset="0"/>
              </a:rPr>
              <a:t>Vi har valgt denne etiske fordeling fordi:</a:t>
            </a:r>
            <a:endParaRPr lang="da-DK" sz="1400" dirty="0">
              <a:highlight>
                <a:srgbClr val="FFFF00"/>
              </a:highlight>
              <a:latin typeface="Quicksand Medium" pitchFamily="2" charset="0"/>
            </a:endParaRPr>
          </a:p>
        </p:txBody>
      </p:sp>
    </p:spTree>
    <p:extLst>
      <p:ext uri="{BB962C8B-B14F-4D97-AF65-F5344CB8AC3E}">
        <p14:creationId xmlns:p14="http://schemas.microsoft.com/office/powerpoint/2010/main" val="366450234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TotalTime>
  <Words>1562</Words>
  <Application>Microsoft Office PowerPoint</Application>
  <PresentationFormat>Widescreen</PresentationFormat>
  <Paragraphs>123</Paragraphs>
  <Slides>9</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9</vt:i4>
      </vt:variant>
    </vt:vector>
  </HeadingPairs>
  <TitlesOfParts>
    <vt:vector size="14" baseType="lpstr">
      <vt:lpstr>Arial</vt:lpstr>
      <vt:lpstr>Calibri</vt:lpstr>
      <vt:lpstr>Calibri Light</vt:lpstr>
      <vt:lpstr>Quicksand Medium</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Michael Rasmussen</dc:creator>
  <cp:lastModifiedBy>Michael Rasmussen</cp:lastModifiedBy>
  <cp:revision>14</cp:revision>
  <dcterms:created xsi:type="dcterms:W3CDTF">2023-07-12T13:15:47Z</dcterms:created>
  <dcterms:modified xsi:type="dcterms:W3CDTF">2023-07-27T09:33:09Z</dcterms:modified>
</cp:coreProperties>
</file>